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66" r:id="rId2"/>
    <p:sldId id="436" r:id="rId3"/>
    <p:sldId id="434" r:id="rId4"/>
    <p:sldId id="437" r:id="rId5"/>
    <p:sldId id="362" r:id="rId6"/>
    <p:sldId id="438" r:id="rId7"/>
    <p:sldId id="440" r:id="rId8"/>
    <p:sldId id="441" r:id="rId9"/>
    <p:sldId id="442" r:id="rId10"/>
    <p:sldId id="444" r:id="rId11"/>
  </p:sldIdLst>
  <p:sldSz cx="9144000" cy="6858000" type="screen4x3"/>
  <p:notesSz cx="7010400" cy="92964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C0C0"/>
    <a:srgbClr val="5F5F5F"/>
    <a:srgbClr val="777777"/>
    <a:srgbClr val="B2B2B2"/>
    <a:srgbClr val="969696"/>
    <a:srgbClr val="4D4D4D"/>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74956" autoAdjust="0"/>
  </p:normalViewPr>
  <p:slideViewPr>
    <p:cSldViewPr>
      <p:cViewPr varScale="1">
        <p:scale>
          <a:sx n="70" d="100"/>
          <a:sy n="70" d="100"/>
        </p:scale>
        <p:origin x="-150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2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3550"/>
          </a:xfrm>
          <a:prstGeom prst="rect">
            <a:avLst/>
          </a:prstGeom>
        </p:spPr>
        <p:txBody>
          <a:bodyPr vert="horz" lIns="91430" tIns="45715" rIns="91430" bIns="45715"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30" tIns="45715" rIns="91430" bIns="45715" rtlCol="0"/>
          <a:lstStyle>
            <a:lvl1pPr algn="r">
              <a:defRPr sz="1200">
                <a:latin typeface="Arial" charset="0"/>
                <a:cs typeface="Arial" charset="0"/>
              </a:defRPr>
            </a:lvl1pPr>
          </a:lstStyle>
          <a:p>
            <a:pPr>
              <a:defRPr/>
            </a:pPr>
            <a:fld id="{EDBCD4A9-1154-43C7-A6DF-FA5271726552}" type="datetimeFigureOut">
              <a:rPr lang="en-US"/>
              <a:pPr>
                <a:defRPr/>
              </a:pPr>
              <a:t>2/14/2013</a:t>
            </a:fld>
            <a:endParaRPr lang="en-US" dirty="0"/>
          </a:p>
        </p:txBody>
      </p:sp>
      <p:sp>
        <p:nvSpPr>
          <p:cNvPr id="4" name="Footer Placeholder 3"/>
          <p:cNvSpPr>
            <a:spLocks noGrp="1"/>
          </p:cNvSpPr>
          <p:nvPr>
            <p:ph type="ftr" sz="quarter" idx="2"/>
          </p:nvPr>
        </p:nvSpPr>
        <p:spPr>
          <a:xfrm>
            <a:off x="1" y="8831263"/>
            <a:ext cx="3038475" cy="463550"/>
          </a:xfrm>
          <a:prstGeom prst="rect">
            <a:avLst/>
          </a:prstGeom>
        </p:spPr>
        <p:txBody>
          <a:bodyPr vert="horz" lIns="91430" tIns="45715" rIns="91430" bIns="45715"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30" tIns="45715" rIns="91430" bIns="45715" rtlCol="0" anchor="b"/>
          <a:lstStyle>
            <a:lvl1pPr algn="r">
              <a:defRPr sz="1200">
                <a:latin typeface="Arial" charset="0"/>
                <a:cs typeface="Arial" charset="0"/>
              </a:defRPr>
            </a:lvl1pPr>
          </a:lstStyle>
          <a:p>
            <a:pPr>
              <a:defRPr/>
            </a:pPr>
            <a:fld id="{924E174A-B49C-4CBA-BDF8-AD52AB50631E}" type="slidenum">
              <a:rPr lang="en-US"/>
              <a:pPr>
                <a:defRPr/>
              </a:pPr>
              <a:t>‹#›</a:t>
            </a:fld>
            <a:endParaRPr lang="en-US" dirty="0"/>
          </a:p>
        </p:txBody>
      </p:sp>
    </p:spTree>
    <p:extLst>
      <p:ext uri="{BB962C8B-B14F-4D97-AF65-F5344CB8AC3E}">
        <p14:creationId xmlns:p14="http://schemas.microsoft.com/office/powerpoint/2010/main" val="96552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3550"/>
          </a:xfrm>
          <a:prstGeom prst="rect">
            <a:avLst/>
          </a:prstGeom>
        </p:spPr>
        <p:txBody>
          <a:bodyPr vert="horz" lIns="91430" tIns="45715" rIns="91430" bIns="45715" rtlCol="0"/>
          <a:lstStyle>
            <a:lvl1pPr algn="l" defTabSz="914192"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30" tIns="45715" rIns="91430" bIns="45715" rtlCol="0"/>
          <a:lstStyle>
            <a:lvl1pPr algn="r" defTabSz="914192" fontAlgn="auto">
              <a:spcBef>
                <a:spcPts val="0"/>
              </a:spcBef>
              <a:spcAft>
                <a:spcPts val="0"/>
              </a:spcAft>
              <a:defRPr sz="1200">
                <a:latin typeface="+mn-lt"/>
                <a:cs typeface="+mn-cs"/>
              </a:defRPr>
            </a:lvl1pPr>
          </a:lstStyle>
          <a:p>
            <a:pPr>
              <a:defRPr/>
            </a:pPr>
            <a:fld id="{8EC16736-5B54-4C8C-A270-598CF13A1F51}" type="datetimeFigureOut">
              <a:rPr lang="en-US"/>
              <a:pPr>
                <a:defRPr/>
              </a:pPr>
              <a:t>2/14/2013</a:t>
            </a:fld>
            <a:endParaRPr lang="en-US" dirty="0"/>
          </a:p>
        </p:txBody>
      </p:sp>
      <p:sp>
        <p:nvSpPr>
          <p:cNvPr id="4" name="Slide Image Placeholder 3"/>
          <p:cNvSpPr>
            <a:spLocks noGrp="1" noRot="1" noChangeAspect="1"/>
          </p:cNvSpPr>
          <p:nvPr>
            <p:ph type="sldImg" idx="2"/>
          </p:nvPr>
        </p:nvSpPr>
        <p:spPr>
          <a:xfrm>
            <a:off x="1182688" y="696913"/>
            <a:ext cx="4648200" cy="3486150"/>
          </a:xfrm>
          <a:prstGeom prst="rect">
            <a:avLst/>
          </a:prstGeom>
          <a:noFill/>
          <a:ln w="12700">
            <a:solidFill>
              <a:prstClr val="black"/>
            </a:solidFill>
          </a:ln>
        </p:spPr>
        <p:txBody>
          <a:bodyPr vert="horz" lIns="91430" tIns="45715" rIns="91430" bIns="45715" rtlCol="0" anchor="ctr"/>
          <a:lstStyle/>
          <a:p>
            <a:pPr lvl="0"/>
            <a:endParaRPr lang="en-US" noProof="0" dirty="0" smtClean="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30" tIns="45715" rIns="91430" bIns="457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1263"/>
            <a:ext cx="3038475" cy="463550"/>
          </a:xfrm>
          <a:prstGeom prst="rect">
            <a:avLst/>
          </a:prstGeom>
        </p:spPr>
        <p:txBody>
          <a:bodyPr vert="horz" lIns="91430" tIns="45715" rIns="91430" bIns="45715" rtlCol="0" anchor="b"/>
          <a:lstStyle>
            <a:lvl1pPr algn="l" defTabSz="914192"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30" tIns="45715" rIns="91430" bIns="45715" rtlCol="0" anchor="b"/>
          <a:lstStyle>
            <a:lvl1pPr algn="r" defTabSz="914192" fontAlgn="auto">
              <a:spcBef>
                <a:spcPts val="0"/>
              </a:spcBef>
              <a:spcAft>
                <a:spcPts val="0"/>
              </a:spcAft>
              <a:defRPr sz="1200">
                <a:latin typeface="+mn-lt"/>
                <a:cs typeface="+mn-cs"/>
              </a:defRPr>
            </a:lvl1pPr>
          </a:lstStyle>
          <a:p>
            <a:pPr>
              <a:defRPr/>
            </a:pPr>
            <a:fld id="{D90C8949-67DD-43AA-97DC-7CF514F57482}" type="slidenum">
              <a:rPr lang="en-US"/>
              <a:pPr>
                <a:defRPr/>
              </a:pPr>
              <a:t>‹#›</a:t>
            </a:fld>
            <a:endParaRPr lang="en-US" dirty="0"/>
          </a:p>
        </p:txBody>
      </p:sp>
    </p:spTree>
    <p:extLst>
      <p:ext uri="{BB962C8B-B14F-4D97-AF65-F5344CB8AC3E}">
        <p14:creationId xmlns:p14="http://schemas.microsoft.com/office/powerpoint/2010/main" val="2998281618"/>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lIns="91418" tIns="45709" rIns="91418" bIns="45709" numCol="1" anchor="t" anchorCtr="0" compatLnSpc="1">
            <a:prstTxWarp prst="textNoShape">
              <a:avLst/>
            </a:prstTxWarp>
          </a:bodyPr>
          <a:lstStyle/>
          <a:p>
            <a:endParaRPr lang="en-US" smtClean="0"/>
          </a:p>
        </p:txBody>
      </p:sp>
      <p:sp>
        <p:nvSpPr>
          <p:cNvPr id="9219"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1418" tIns="45709" rIns="91418" bIns="45709" anchor="b"/>
          <a:lstStyle/>
          <a:p>
            <a:pPr algn="r" defTabSz="914300"/>
            <a:fld id="{094B8973-A11A-4D1B-888E-F7261513C1CB}" type="slidenum">
              <a:rPr lang="en-US" sz="1200">
                <a:latin typeface="Calibri" pitchFamily="34" charset="0"/>
              </a:rPr>
              <a:pPr algn="r" defTabSz="914300"/>
              <a:t>1</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5165E0-BFD9-48D0-BAA5-325D01CAB7F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E795CD7-2744-485F-B7E1-77FA00B387E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txBox="1">
            <a:spLocks noGrp="1"/>
          </p:cNvSpPr>
          <p:nvPr/>
        </p:nvSpPr>
        <p:spPr>
          <a:xfrm>
            <a:off x="3970338" y="8831263"/>
            <a:ext cx="3038475" cy="463550"/>
          </a:xfrm>
          <a:prstGeom prst="rect">
            <a:avLst/>
          </a:prstGeom>
          <a:noFill/>
        </p:spPr>
        <p:txBody>
          <a:bodyPr lIns="91430" tIns="45715" rIns="91430" bIns="45715" anchor="b"/>
          <a:lstStyle/>
          <a:p>
            <a:pPr algn="r" defTabSz="914192" fontAlgn="auto">
              <a:spcBef>
                <a:spcPts val="0"/>
              </a:spcBef>
              <a:spcAft>
                <a:spcPts val="0"/>
              </a:spcAft>
              <a:defRPr/>
            </a:pPr>
            <a:fld id="{144F5F01-9C51-46FA-A1B6-167316EFF6C6}" type="slidenum">
              <a:rPr lang="en-US" sz="1200">
                <a:latin typeface="+mn-lt"/>
                <a:cs typeface="+mn-cs"/>
              </a:rPr>
              <a:pPr algn="r" defTabSz="914192" fontAlgn="auto">
                <a:spcBef>
                  <a:spcPts val="0"/>
                </a:spcBef>
                <a:spcAft>
                  <a:spcPts val="0"/>
                </a:spcAft>
                <a:defRPr/>
              </a:pPr>
              <a:t>5</a:t>
            </a:fld>
            <a:endParaRPr lang="en-US" sz="1200" dirty="0">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lIns="92810" tIns="46403" rIns="92810" bIns="46403" numCol="1" anchor="t" anchorCtr="0" compatLnSpc="1">
            <a:prstTxWarp prst="textNoShape">
              <a:avLst/>
            </a:prstTxWarp>
          </a:bodyPr>
          <a:lstStyle/>
          <a:p>
            <a:pPr defTabSz="914199" eaLnBrk="1" hangingPunct="1">
              <a:spcBef>
                <a:spcPct val="0"/>
              </a:spcBef>
            </a:pPr>
            <a:endParaRPr lang="en-US" dirty="0" smtClean="0"/>
          </a:p>
        </p:txBody>
      </p:sp>
      <p:sp>
        <p:nvSpPr>
          <p:cNvPr id="2457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810" tIns="46403" rIns="92810" bIns="46403" anchor="b"/>
          <a:lstStyle/>
          <a:p>
            <a:pPr algn="r" defTabSz="928484"/>
            <a:fld id="{46BA0950-8AE6-4530-AF86-7B956DA663A7}" type="slidenum">
              <a:rPr lang="en-US" sz="1200"/>
              <a:pPr algn="r" defTabSz="928484"/>
              <a:t>7</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lIns="92810" tIns="46403" rIns="92810" bIns="46403" numCol="1" anchor="t" anchorCtr="0" compatLnSpc="1">
            <a:prstTxWarp prst="textNoShape">
              <a:avLst/>
            </a:prstTxWarp>
          </a:bodyPr>
          <a:lstStyle/>
          <a:p>
            <a:pPr defTabSz="914199" eaLnBrk="1" hangingPunct="1">
              <a:spcBef>
                <a:spcPct val="0"/>
              </a:spcBef>
            </a:pPr>
            <a:endParaRPr lang="en-US" dirty="0" smtClean="0"/>
          </a:p>
        </p:txBody>
      </p:sp>
      <p:sp>
        <p:nvSpPr>
          <p:cNvPr id="2457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810" tIns="46403" rIns="92810" bIns="46403" anchor="b"/>
          <a:lstStyle/>
          <a:p>
            <a:pPr algn="r" defTabSz="928484"/>
            <a:fld id="{46BA0950-8AE6-4530-AF86-7B956DA663A7}" type="slidenum">
              <a:rPr lang="en-US" sz="1200"/>
              <a:pPr algn="r" defTabSz="928484"/>
              <a:t>8</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lIns="92810" tIns="46403" rIns="92810" bIns="46403" numCol="1" anchor="t" anchorCtr="0" compatLnSpc="1">
            <a:prstTxWarp prst="textNoShape">
              <a:avLst/>
            </a:prstTxWarp>
          </a:bodyPr>
          <a:lstStyle/>
          <a:p>
            <a:pPr defTabSz="914199" eaLnBrk="1" hangingPunct="1">
              <a:spcBef>
                <a:spcPct val="0"/>
              </a:spcBef>
            </a:pPr>
            <a:endParaRPr lang="en-US" dirty="0" smtClean="0"/>
          </a:p>
        </p:txBody>
      </p:sp>
      <p:sp>
        <p:nvSpPr>
          <p:cNvPr id="2457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810" tIns="46403" rIns="92810" bIns="46403" anchor="b"/>
          <a:lstStyle/>
          <a:p>
            <a:pPr algn="r" defTabSz="928484"/>
            <a:fld id="{46BA0950-8AE6-4530-AF86-7B956DA663A7}" type="slidenum">
              <a:rPr lang="en-US" sz="1200"/>
              <a:pPr algn="r" defTabSz="928484"/>
              <a:t>9</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lIns="92810" tIns="46403" rIns="92810" bIns="46403" numCol="1" anchor="t" anchorCtr="0" compatLnSpc="1">
            <a:prstTxWarp prst="textNoShape">
              <a:avLst/>
            </a:prstTxWarp>
          </a:bodyPr>
          <a:lstStyle/>
          <a:p>
            <a:pPr defTabSz="914199" eaLnBrk="1" hangingPunct="1">
              <a:spcBef>
                <a:spcPct val="0"/>
              </a:spcBef>
            </a:pPr>
            <a:endParaRPr lang="en-US" dirty="0" smtClean="0"/>
          </a:p>
        </p:txBody>
      </p:sp>
      <p:sp>
        <p:nvSpPr>
          <p:cNvPr id="2457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810" tIns="46403" rIns="92810" bIns="46403" anchor="b"/>
          <a:lstStyle/>
          <a:p>
            <a:pPr algn="r" defTabSz="928484"/>
            <a:fld id="{46BA0950-8AE6-4530-AF86-7B956DA663A7}" type="slidenum">
              <a:rPr lang="en-US" sz="1200"/>
              <a:pPr algn="r" defTabSz="928484"/>
              <a:t>10</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76850"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76850" cy="457200"/>
          </a:xfr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8118475" y="6400800"/>
            <a:ext cx="998538" cy="365125"/>
          </a:xfrm>
          <a:prstGeom prst="rect">
            <a:avLst/>
          </a:prstGeom>
        </p:spPr>
        <p:txBody>
          <a:bodyPr/>
          <a:lstStyle>
            <a:lvl1pPr>
              <a:defRPr/>
            </a:lvl1pPr>
          </a:lstStyle>
          <a:p>
            <a:pPr>
              <a:defRPr/>
            </a:pPr>
            <a:fld id="{87A249E0-6D18-4519-90FF-13E12CEF4F2F}" type="slidenum">
              <a:rPr lang="en-US"/>
              <a:pPr>
                <a:defRPr/>
              </a:pPr>
              <a:t>‹#›</a:t>
            </a:fld>
            <a:endParaRPr lang="en-US" dirty="0"/>
          </a:p>
        </p:txBody>
      </p:sp>
      <p:sp>
        <p:nvSpPr>
          <p:cNvPr id="4" name="Rectangle 3"/>
          <p:cNvSpPr/>
          <p:nvPr userDrawn="1"/>
        </p:nvSpPr>
        <p:spPr>
          <a:xfrm>
            <a:off x="0" y="6096000"/>
            <a:ext cx="1295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52400" y="228600"/>
            <a:ext cx="5276850" cy="4572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endParaRPr lang="en-US" smtClean="0"/>
          </a:p>
        </p:txBody>
      </p:sp>
      <p:sp>
        <p:nvSpPr>
          <p:cNvPr id="18" name="Freeform 17"/>
          <p:cNvSpPr/>
          <p:nvPr userDrawn="1"/>
        </p:nvSpPr>
        <p:spPr>
          <a:xfrm>
            <a:off x="-4763" y="457200"/>
            <a:ext cx="9372601" cy="595313"/>
          </a:xfrm>
          <a:custGeom>
            <a:avLst/>
            <a:gdLst>
              <a:gd name="connsiteX0" fmla="*/ 0 w 9635319"/>
              <a:gd name="connsiteY0" fmla="*/ 532262 h 595952"/>
              <a:gd name="connsiteX1" fmla="*/ 2647666 w 9635319"/>
              <a:gd name="connsiteY1" fmla="*/ 518615 h 595952"/>
              <a:gd name="connsiteX2" fmla="*/ 6209732 w 9635319"/>
              <a:gd name="connsiteY2" fmla="*/ 68239 h 595952"/>
              <a:gd name="connsiteX3" fmla="*/ 9157648 w 9635319"/>
              <a:gd name="connsiteY3" fmla="*/ 109182 h 595952"/>
              <a:gd name="connsiteX4" fmla="*/ 9075761 w 9635319"/>
              <a:gd name="connsiteY4" fmla="*/ 109182 h 595952"/>
              <a:gd name="connsiteX0" fmla="*/ 0 w 9635319"/>
              <a:gd name="connsiteY0" fmla="*/ 532262 h 595952"/>
              <a:gd name="connsiteX1" fmla="*/ 2647666 w 9635319"/>
              <a:gd name="connsiteY1" fmla="*/ 518615 h 595952"/>
              <a:gd name="connsiteX2" fmla="*/ 6209732 w 9635319"/>
              <a:gd name="connsiteY2" fmla="*/ 68239 h 595952"/>
              <a:gd name="connsiteX3" fmla="*/ 9157648 w 9635319"/>
              <a:gd name="connsiteY3" fmla="*/ 109182 h 595952"/>
              <a:gd name="connsiteX4" fmla="*/ 9075761 w 9635319"/>
              <a:gd name="connsiteY4" fmla="*/ 109182 h 595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319" h="595952">
                <a:moveTo>
                  <a:pt x="0" y="532262"/>
                </a:moveTo>
                <a:cubicBezTo>
                  <a:pt x="806355" y="564107"/>
                  <a:pt x="1612711" y="595952"/>
                  <a:pt x="2647666" y="518615"/>
                </a:cubicBezTo>
                <a:cubicBezTo>
                  <a:pt x="3682621" y="441278"/>
                  <a:pt x="5124735" y="136478"/>
                  <a:pt x="6209732" y="68239"/>
                </a:cubicBezTo>
                <a:cubicBezTo>
                  <a:pt x="7294729" y="0"/>
                  <a:pt x="8679977" y="102358"/>
                  <a:pt x="9157648" y="109182"/>
                </a:cubicBezTo>
                <a:cubicBezTo>
                  <a:pt x="9635319" y="116006"/>
                  <a:pt x="9355540" y="112594"/>
                  <a:pt x="9075761" y="109182"/>
                </a:cubicBezTo>
              </a:path>
            </a:pathLst>
          </a:custGeom>
          <a:ln w="25400">
            <a:solidFill>
              <a:srgbClr val="DDDDD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1029" name="Picture 7" descr="PA LOGO.png"/>
          <p:cNvPicPr>
            <a:picLocks noChangeAspect="1"/>
          </p:cNvPicPr>
          <p:nvPr userDrawn="1"/>
        </p:nvPicPr>
        <p:blipFill>
          <a:blip r:embed="rId7"/>
          <a:srcRect/>
          <a:stretch>
            <a:fillRect/>
          </a:stretch>
        </p:blipFill>
        <p:spPr bwMode="auto">
          <a:xfrm>
            <a:off x="6599238" y="82550"/>
            <a:ext cx="2443162" cy="319088"/>
          </a:xfrm>
          <a:prstGeom prst="rect">
            <a:avLst/>
          </a:prstGeom>
          <a:noFill/>
          <a:ln w="9525">
            <a:noFill/>
            <a:miter lim="800000"/>
            <a:headEnd/>
            <a:tailEnd/>
          </a:ln>
        </p:spPr>
      </p:pic>
      <p:sp>
        <p:nvSpPr>
          <p:cNvPr id="8" name="Slide Number Placeholder 3"/>
          <p:cNvSpPr txBox="1">
            <a:spLocks noGrp="1"/>
          </p:cNvSpPr>
          <p:nvPr userDrawn="1"/>
        </p:nvSpPr>
        <p:spPr>
          <a:xfrm>
            <a:off x="8763000" y="6492875"/>
            <a:ext cx="388938" cy="365125"/>
          </a:xfrm>
          <a:prstGeom prst="rect">
            <a:avLst/>
          </a:prstGeom>
          <a:noFill/>
        </p:spPr>
        <p:txBody>
          <a:bodyPr lIns="91429" tIns="45714" rIns="91429" bIns="45714" anchor="ctr"/>
          <a:lstStyle/>
          <a:p>
            <a:pPr algn="r" defTabSz="914293" fontAlgn="auto">
              <a:spcBef>
                <a:spcPts val="0"/>
              </a:spcBef>
              <a:spcAft>
                <a:spcPts val="0"/>
              </a:spcAft>
              <a:defRPr/>
            </a:pPr>
            <a:fld id="{A4A9A67F-2155-409A-ACE1-6EB4E886E614}" type="slidenum">
              <a:rPr lang="en-US" sz="1100">
                <a:solidFill>
                  <a:schemeClr val="tx1">
                    <a:tint val="75000"/>
                  </a:schemeClr>
                </a:solidFill>
                <a:latin typeface="Trebuchet MS" pitchFamily="34" charset="0"/>
                <a:cs typeface="+mn-cs"/>
              </a:rPr>
              <a:pPr algn="r" defTabSz="914293" fontAlgn="auto">
                <a:spcBef>
                  <a:spcPts val="0"/>
                </a:spcBef>
                <a:spcAft>
                  <a:spcPts val="0"/>
                </a:spcAft>
                <a:defRPr/>
              </a:pPr>
              <a:t>‹#›</a:t>
            </a:fld>
            <a:endParaRPr lang="en-US" sz="1100" dirty="0">
              <a:solidFill>
                <a:schemeClr val="tx1">
                  <a:tint val="75000"/>
                </a:schemeClr>
              </a:solidFill>
              <a:latin typeface="Trebuchet MS" pitchFamily="34" charset="0"/>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6" r:id="rId5"/>
  </p:sldLayoutIdLst>
  <p:hf hdr="0" ftr="0" dt="0"/>
  <p:txStyles>
    <p:titleStyle>
      <a:lvl1pPr algn="l" defTabSz="912813" rtl="0" eaLnBrk="0" fontAlgn="base" hangingPunct="0">
        <a:spcBef>
          <a:spcPct val="0"/>
        </a:spcBef>
        <a:spcAft>
          <a:spcPct val="0"/>
        </a:spcAft>
        <a:defRPr sz="2400" kern="1200">
          <a:solidFill>
            <a:srgbClr val="777777"/>
          </a:solidFill>
          <a:latin typeface="Century Gothic" pitchFamily="34" charset="0"/>
          <a:ea typeface="+mj-ea"/>
          <a:cs typeface="+mj-cs"/>
        </a:defRPr>
      </a:lvl1pPr>
      <a:lvl2pPr algn="l" defTabSz="912813" rtl="0" eaLnBrk="0" fontAlgn="base" hangingPunct="0">
        <a:spcBef>
          <a:spcPct val="0"/>
        </a:spcBef>
        <a:spcAft>
          <a:spcPct val="0"/>
        </a:spcAft>
        <a:defRPr sz="2400">
          <a:solidFill>
            <a:srgbClr val="777777"/>
          </a:solidFill>
          <a:latin typeface="Century Gothic" pitchFamily="34" charset="0"/>
        </a:defRPr>
      </a:lvl2pPr>
      <a:lvl3pPr algn="l" defTabSz="912813" rtl="0" eaLnBrk="0" fontAlgn="base" hangingPunct="0">
        <a:spcBef>
          <a:spcPct val="0"/>
        </a:spcBef>
        <a:spcAft>
          <a:spcPct val="0"/>
        </a:spcAft>
        <a:defRPr sz="2400">
          <a:solidFill>
            <a:srgbClr val="777777"/>
          </a:solidFill>
          <a:latin typeface="Century Gothic" pitchFamily="34" charset="0"/>
        </a:defRPr>
      </a:lvl3pPr>
      <a:lvl4pPr algn="l" defTabSz="912813" rtl="0" eaLnBrk="0" fontAlgn="base" hangingPunct="0">
        <a:spcBef>
          <a:spcPct val="0"/>
        </a:spcBef>
        <a:spcAft>
          <a:spcPct val="0"/>
        </a:spcAft>
        <a:defRPr sz="2400">
          <a:solidFill>
            <a:srgbClr val="777777"/>
          </a:solidFill>
          <a:latin typeface="Century Gothic" pitchFamily="34" charset="0"/>
        </a:defRPr>
      </a:lvl4pPr>
      <a:lvl5pPr algn="l" defTabSz="912813" rtl="0" eaLnBrk="0" fontAlgn="base" hangingPunct="0">
        <a:spcBef>
          <a:spcPct val="0"/>
        </a:spcBef>
        <a:spcAft>
          <a:spcPct val="0"/>
        </a:spcAft>
        <a:defRPr sz="2400">
          <a:solidFill>
            <a:srgbClr val="777777"/>
          </a:solidFill>
          <a:latin typeface="Century Gothic" pitchFamily="34" charset="0"/>
        </a:defRPr>
      </a:lvl5pPr>
      <a:lvl6pPr marL="457200" algn="l" defTabSz="912813" rtl="0" fontAlgn="base">
        <a:spcBef>
          <a:spcPct val="0"/>
        </a:spcBef>
        <a:spcAft>
          <a:spcPct val="0"/>
        </a:spcAft>
        <a:defRPr sz="2400">
          <a:solidFill>
            <a:schemeClr val="tx2"/>
          </a:solidFill>
          <a:latin typeface="Century Gothic" pitchFamily="34" charset="0"/>
        </a:defRPr>
      </a:lvl6pPr>
      <a:lvl7pPr marL="914400" algn="l" defTabSz="912813" rtl="0" fontAlgn="base">
        <a:spcBef>
          <a:spcPct val="0"/>
        </a:spcBef>
        <a:spcAft>
          <a:spcPct val="0"/>
        </a:spcAft>
        <a:defRPr sz="2400">
          <a:solidFill>
            <a:schemeClr val="tx2"/>
          </a:solidFill>
          <a:latin typeface="Century Gothic" pitchFamily="34" charset="0"/>
        </a:defRPr>
      </a:lvl7pPr>
      <a:lvl8pPr marL="1371600" algn="l" defTabSz="912813" rtl="0" fontAlgn="base">
        <a:spcBef>
          <a:spcPct val="0"/>
        </a:spcBef>
        <a:spcAft>
          <a:spcPct val="0"/>
        </a:spcAft>
        <a:defRPr sz="2400">
          <a:solidFill>
            <a:schemeClr val="tx2"/>
          </a:solidFill>
          <a:latin typeface="Century Gothic" pitchFamily="34" charset="0"/>
        </a:defRPr>
      </a:lvl8pPr>
      <a:lvl9pPr marL="1828800" algn="l" defTabSz="912813" rtl="0" fontAlgn="base">
        <a:spcBef>
          <a:spcPct val="0"/>
        </a:spcBef>
        <a:spcAft>
          <a:spcPct val="0"/>
        </a:spcAft>
        <a:defRPr sz="2400">
          <a:solidFill>
            <a:schemeClr val="tx2"/>
          </a:solidFill>
          <a:latin typeface="Century Gothic" pitchFamily="34" charset="0"/>
        </a:defRPr>
      </a:lvl9pPr>
    </p:titleStyle>
    <p:bodyStyle>
      <a:lvl1pPr marL="177800" indent="-177800" algn="l" defTabSz="912813" rtl="0" eaLnBrk="0" fontAlgn="base" hangingPunct="0">
        <a:spcBef>
          <a:spcPct val="20000"/>
        </a:spcBef>
        <a:spcAft>
          <a:spcPct val="0"/>
        </a:spcAft>
        <a:buFont typeface="Arial" pitchFamily="34" charset="0"/>
        <a:buChar char="•"/>
        <a:defRPr sz="2200" kern="1200">
          <a:solidFill>
            <a:schemeClr val="tx1"/>
          </a:solidFill>
          <a:latin typeface="Century Gothic" pitchFamily="34" charset="0"/>
          <a:ea typeface="+mn-ea"/>
          <a:cs typeface="+mn-cs"/>
        </a:defRPr>
      </a:lvl1pPr>
      <a:lvl2pPr marL="741363" indent="-284163" algn="l" defTabSz="912813" rtl="0" eaLnBrk="0" fontAlgn="base" hangingPunct="0">
        <a:spcBef>
          <a:spcPct val="20000"/>
        </a:spcBef>
        <a:spcAft>
          <a:spcPct val="0"/>
        </a:spcAft>
        <a:buFont typeface="Arial" pitchFamily="34" charset="0"/>
        <a:buChar char="–"/>
        <a:defRPr sz="1600" kern="1200">
          <a:solidFill>
            <a:schemeClr val="tx1"/>
          </a:solidFill>
          <a:latin typeface="Trebuchet MS" pitchFamily="34" charset="0"/>
          <a:ea typeface="+mn-ea"/>
          <a:cs typeface="+mn-cs"/>
        </a:defRPr>
      </a:lvl2pPr>
      <a:lvl3pPr marL="1141413" indent="-227013" algn="l" defTabSz="912813" rtl="0" eaLnBrk="0" fontAlgn="base" hangingPunct="0">
        <a:spcBef>
          <a:spcPct val="20000"/>
        </a:spcBef>
        <a:spcAft>
          <a:spcPct val="0"/>
        </a:spcAft>
        <a:buFont typeface="Arial" pitchFamily="34" charset="0"/>
        <a:buChar char="•"/>
        <a:defRPr sz="1600" kern="1200">
          <a:solidFill>
            <a:schemeClr val="tx1"/>
          </a:solidFill>
          <a:latin typeface="Trebuchet MS" pitchFamily="34" charset="0"/>
          <a:ea typeface="+mn-ea"/>
          <a:cs typeface="+mn-cs"/>
        </a:defRPr>
      </a:lvl3pPr>
      <a:lvl4pPr marL="1598613" indent="-227013" algn="l" defTabSz="912813" rtl="0" eaLnBrk="0" fontAlgn="base" hangingPunct="0">
        <a:spcBef>
          <a:spcPct val="20000"/>
        </a:spcBef>
        <a:spcAft>
          <a:spcPct val="0"/>
        </a:spcAft>
        <a:buFont typeface="Arial" pitchFamily="34" charset="0"/>
        <a:buChar char="–"/>
        <a:defRPr sz="1600" kern="1200">
          <a:solidFill>
            <a:schemeClr val="tx1"/>
          </a:solidFill>
          <a:latin typeface="Trebuchet MS" pitchFamily="34" charset="0"/>
          <a:ea typeface="+mn-ea"/>
          <a:cs typeface="+mn-cs"/>
        </a:defRPr>
      </a:lvl4pPr>
      <a:lvl5pPr marL="2055813" indent="-227013" algn="l" defTabSz="912813" rtl="0" eaLnBrk="0" fontAlgn="base" hangingPunct="0">
        <a:spcBef>
          <a:spcPct val="20000"/>
        </a:spcBef>
        <a:spcAft>
          <a:spcPct val="0"/>
        </a:spcAft>
        <a:buFont typeface="Arial" pitchFamily="34" charset="0"/>
        <a:buChar char="»"/>
        <a:defRPr sz="1600" kern="1200">
          <a:solidFill>
            <a:schemeClr val="tx1"/>
          </a:solidFill>
          <a:latin typeface="Trebuchet MS" pitchFamily="34" charset="0"/>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1.png"/><Relationship Id="rId39" Type="http://schemas.openxmlformats.org/officeDocument/2006/relationships/image" Target="../media/image43.gif"/><Relationship Id="rId21" Type="http://schemas.openxmlformats.org/officeDocument/2006/relationships/hyperlink" Target="http://www.nationaltrust.org/index.html" TargetMode="External"/><Relationship Id="rId34" Type="http://schemas.openxmlformats.org/officeDocument/2006/relationships/image" Target="../media/image39.jpeg"/><Relationship Id="rId42" Type="http://schemas.openxmlformats.org/officeDocument/2006/relationships/image" Target="../media/image45.gif"/><Relationship Id="rId47" Type="http://schemas.openxmlformats.org/officeDocument/2006/relationships/image" Target="../media/image49.jpeg"/><Relationship Id="rId50" Type="http://schemas.openxmlformats.org/officeDocument/2006/relationships/image" Target="../media/image52.png"/><Relationship Id="rId55" Type="http://schemas.openxmlformats.org/officeDocument/2006/relationships/image" Target="../media/image56.jpeg"/><Relationship Id="rId63" Type="http://schemas.openxmlformats.org/officeDocument/2006/relationships/image" Target="../media/image64.gif"/><Relationship Id="rId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22.jpeg"/><Relationship Id="rId20" Type="http://schemas.openxmlformats.org/officeDocument/2006/relationships/image" Target="../media/image26.png"/><Relationship Id="rId29" Type="http://schemas.openxmlformats.org/officeDocument/2006/relationships/image" Target="../media/image34.png"/><Relationship Id="rId41" Type="http://schemas.openxmlformats.org/officeDocument/2006/relationships/hyperlink" Target="http://www.edwardjones.com/en_US/index.html" TargetMode="External"/><Relationship Id="rId54" Type="http://schemas.openxmlformats.org/officeDocument/2006/relationships/hyperlink" Target="http://images.google.com/imgres?imgurl=http://www.news.navy.mil/local/usna/group_logo.gif&amp;imgrefurl=http://www.news.navy.mil/local/usna/&amp;h=210&amp;w=210&amp;sz=22&amp;tbnid=KaaIzwh4_IMJ:&amp;tbnh=100&amp;tbnw=100&amp;hl=en&amp;start=1&amp;prev=/images?q=naval+academy+logo&amp;hl=en&amp;lr=&amp;rls=GGLD,GGLD:2004-01,GGLD:en&amp;sa=N" TargetMode="External"/><Relationship Id="rId62" Type="http://schemas.openxmlformats.org/officeDocument/2006/relationships/image" Target="../media/image63.jpe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24" Type="http://schemas.openxmlformats.org/officeDocument/2006/relationships/image" Target="../media/image29.png"/><Relationship Id="rId32" Type="http://schemas.openxmlformats.org/officeDocument/2006/relationships/image" Target="../media/image37.jpeg"/><Relationship Id="rId37" Type="http://schemas.openxmlformats.org/officeDocument/2006/relationships/image" Target="../media/image42.jpeg"/><Relationship Id="rId40" Type="http://schemas.openxmlformats.org/officeDocument/2006/relationships/image" Target="../media/image44.jpe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59.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gif"/><Relationship Id="rId49" Type="http://schemas.openxmlformats.org/officeDocument/2006/relationships/image" Target="../media/image51.png"/><Relationship Id="rId57" Type="http://schemas.openxmlformats.org/officeDocument/2006/relationships/image" Target="../media/image58.png"/><Relationship Id="rId61" Type="http://schemas.openxmlformats.org/officeDocument/2006/relationships/image" Target="../media/image62.gif"/><Relationship Id="rId10" Type="http://schemas.openxmlformats.org/officeDocument/2006/relationships/image" Target="../media/image16.jpeg"/><Relationship Id="rId19" Type="http://schemas.openxmlformats.org/officeDocument/2006/relationships/image" Target="../media/image25.png"/><Relationship Id="rId31" Type="http://schemas.openxmlformats.org/officeDocument/2006/relationships/image" Target="../media/image36.jpeg"/><Relationship Id="rId44" Type="http://schemas.openxmlformats.org/officeDocument/2006/relationships/image" Target="../media/image46.gif"/><Relationship Id="rId52" Type="http://schemas.openxmlformats.org/officeDocument/2006/relationships/image" Target="../media/image54.png"/><Relationship Id="rId60" Type="http://schemas.openxmlformats.org/officeDocument/2006/relationships/image" Target="../media/image61.jpeg"/><Relationship Id="rId65" Type="http://schemas.openxmlformats.org/officeDocument/2006/relationships/image" Target="../media/image6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43" Type="http://schemas.openxmlformats.org/officeDocument/2006/relationships/hyperlink" Target="http://www.reivisa.com/credit/welcome.do" TargetMode="External"/><Relationship Id="rId48" Type="http://schemas.openxmlformats.org/officeDocument/2006/relationships/image" Target="../media/image50.jpeg"/><Relationship Id="rId56" Type="http://schemas.openxmlformats.org/officeDocument/2006/relationships/image" Target="../media/image57.jpeg"/><Relationship Id="rId64" Type="http://schemas.openxmlformats.org/officeDocument/2006/relationships/image" Target="../media/image65.png"/><Relationship Id="rId8" Type="http://schemas.openxmlformats.org/officeDocument/2006/relationships/image" Target="../media/image14.jpeg"/><Relationship Id="rId51" Type="http://schemas.openxmlformats.org/officeDocument/2006/relationships/image" Target="../media/image53.png"/><Relationship Id="rId3" Type="http://schemas.openxmlformats.org/officeDocument/2006/relationships/image" Target="../media/image9.png"/><Relationship Id="rId12" Type="http://schemas.openxmlformats.org/officeDocument/2006/relationships/image" Target="../media/image18.jpeg"/><Relationship Id="rId17" Type="http://schemas.openxmlformats.org/officeDocument/2006/relationships/image" Target="../media/image23.jpeg"/><Relationship Id="rId25" Type="http://schemas.openxmlformats.org/officeDocument/2006/relationships/image" Target="../media/image30.png"/><Relationship Id="rId33" Type="http://schemas.openxmlformats.org/officeDocument/2006/relationships/image" Target="../media/image38.jpeg"/><Relationship Id="rId38" Type="http://schemas.openxmlformats.org/officeDocument/2006/relationships/hyperlink" Target="http://www.gandermountain.com/" TargetMode="External"/><Relationship Id="rId46" Type="http://schemas.openxmlformats.org/officeDocument/2006/relationships/image" Target="../media/image48.png"/><Relationship Id="rId59"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hyperlink" Target="http://www.usbank.com/" TargetMode="External"/><Relationship Id="rId18" Type="http://schemas.openxmlformats.org/officeDocument/2006/relationships/hyperlink" Target="http://www.gemoney.com/en/index.html" TargetMode="External"/><Relationship Id="rId26" Type="http://schemas.openxmlformats.org/officeDocument/2006/relationships/image" Target="../media/image85.png"/><Relationship Id="rId3" Type="http://schemas.openxmlformats.org/officeDocument/2006/relationships/oleObject" Target="../embeddings/oleObject1.bin"/><Relationship Id="rId21" Type="http://schemas.openxmlformats.org/officeDocument/2006/relationships/image" Target="../media/image80.png"/><Relationship Id="rId34" Type="http://schemas.openxmlformats.org/officeDocument/2006/relationships/image" Target="../media/image93.gif"/><Relationship Id="rId7" Type="http://schemas.openxmlformats.org/officeDocument/2006/relationships/image" Target="../media/image69.png"/><Relationship Id="rId12" Type="http://schemas.openxmlformats.org/officeDocument/2006/relationships/image" Target="../media/image74.jpeg"/><Relationship Id="rId17" Type="http://schemas.openxmlformats.org/officeDocument/2006/relationships/image" Target="../media/image77.png"/><Relationship Id="rId25" Type="http://schemas.openxmlformats.org/officeDocument/2006/relationships/image" Target="../media/image84.png"/><Relationship Id="rId33" Type="http://schemas.openxmlformats.org/officeDocument/2006/relationships/image" Target="../media/image92.jpeg"/><Relationship Id="rId2" Type="http://schemas.openxmlformats.org/officeDocument/2006/relationships/slideLayout" Target="../slideLayouts/slideLayout2.xml"/><Relationship Id="rId16" Type="http://schemas.openxmlformats.org/officeDocument/2006/relationships/hyperlink" Target="http://www.elanfinancialservices.com/index.aspx" TargetMode="External"/><Relationship Id="rId20"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vmlDrawing" Target="../drawings/vmlDrawing1.v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3.png"/><Relationship Id="rId32" Type="http://schemas.openxmlformats.org/officeDocument/2006/relationships/image" Target="../media/image91.jpeg"/><Relationship Id="rId5" Type="http://schemas.openxmlformats.org/officeDocument/2006/relationships/hyperlink" Target="http://usa.visa.com/index.html" TargetMode="External"/><Relationship Id="rId15" Type="http://schemas.openxmlformats.org/officeDocument/2006/relationships/image" Target="../media/image76.png"/><Relationship Id="rId23" Type="http://schemas.openxmlformats.org/officeDocument/2006/relationships/image" Target="../media/image82.png"/><Relationship Id="rId28" Type="http://schemas.openxmlformats.org/officeDocument/2006/relationships/image" Target="../media/image87.png"/><Relationship Id="rId10" Type="http://schemas.openxmlformats.org/officeDocument/2006/relationships/image" Target="../media/image72.jpeg"/><Relationship Id="rId19" Type="http://schemas.openxmlformats.org/officeDocument/2006/relationships/image" Target="../media/image78.png"/><Relationship Id="rId31" Type="http://schemas.openxmlformats.org/officeDocument/2006/relationships/image" Target="../media/image90.jpeg"/><Relationship Id="rId4" Type="http://schemas.openxmlformats.org/officeDocument/2006/relationships/image" Target="../media/image67.png"/><Relationship Id="rId9" Type="http://schemas.openxmlformats.org/officeDocument/2006/relationships/image" Target="../media/image71.png"/><Relationship Id="rId14" Type="http://schemas.openxmlformats.org/officeDocument/2006/relationships/image" Target="../media/image75.png"/><Relationship Id="rId22" Type="http://schemas.openxmlformats.org/officeDocument/2006/relationships/image" Target="../media/image81.png"/><Relationship Id="rId27" Type="http://schemas.openxmlformats.org/officeDocument/2006/relationships/image" Target="../media/image86.png"/><Relationship Id="rId30" Type="http://schemas.openxmlformats.org/officeDocument/2006/relationships/image" Target="../media/image89.jpeg"/></Relationships>
</file>

<file path=ppt/slides/_rels/slide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eivisa.com/credit/welcome.d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3" descr="wave logo3.png"/>
          <p:cNvPicPr>
            <a:picLocks noChangeAspect="1"/>
          </p:cNvPicPr>
          <p:nvPr/>
        </p:nvPicPr>
        <p:blipFill>
          <a:blip r:embed="rId3" cstate="print">
            <a:clrChange>
              <a:clrFrom>
                <a:srgbClr val="FFFFFF"/>
              </a:clrFrom>
              <a:clrTo>
                <a:srgbClr val="FFFFFF">
                  <a:alpha val="0"/>
                </a:srgbClr>
              </a:clrTo>
            </a:clrChange>
            <a:grayscl/>
          </a:blip>
          <a:srcRect/>
          <a:stretch>
            <a:fillRect/>
          </a:stretch>
        </p:blipFill>
        <p:spPr bwMode="auto">
          <a:xfrm>
            <a:off x="5508625" y="4648200"/>
            <a:ext cx="3635375" cy="2209800"/>
          </a:xfrm>
          <a:prstGeom prst="rect">
            <a:avLst/>
          </a:prstGeom>
          <a:noFill/>
          <a:ln w="9525">
            <a:noFill/>
            <a:miter lim="800000"/>
            <a:headEnd/>
            <a:tailEnd/>
          </a:ln>
        </p:spPr>
      </p:pic>
      <p:sp>
        <p:nvSpPr>
          <p:cNvPr id="26628" name="AutoShape 4" descr="data:image/jpg;base64,/9j/4AAQSkZJRgABAQAAAQABAAD/2wCEAAkGBhQSERMUExQUFBUVGSAYFxgYGR0aHhscHSAYICEhHhgdHScgHBojHSAfIC8iIycpLCwsIR49NTAqNSYsLCkBCQoKDgwOGg8PGjQlHyQ1KSouLCoqMiwpKiwqLCosLCwsLCw0LCwsKiwsLCwsLCwsLCksLCwsLCwsLCwsLCwsLP/AABEIAC8CDwMBIgACEQEDEQH/xAAcAAADAQEBAQEBAAAAAAAAAAAGBwgFBAADAQL/xABMEAACAQICBgYDCwkGBgMAAAABAgMEEQAFBgcSITFBEyJRYXGBFJGhIzI1QlJyc4KSssEYNFRidLGzwtEIFSUzQ6IWFyQ2g8NT0+H/xAAZAQADAQEBAAAAAAAAAAAAAAACAwQFAQD/xAAuEQACAgEDAwIFBAIDAAAAAAABAgARAwQSIRMxQVFxIjJhgZEzQqHRscEjNET/2gAMAwEAAhEDEQA/ANDT7RvMaKB6mLMqmVFPXUkqVBNrggkEAkbrDzwum1iZjb89n+0P6YfetP4IrPo/5lxMRxr6WsiWwH4iH4PEdWXaD5vNTxzLmrgyIrhSX3bQBALeB7MB+b6U5zls/RTVMoYbxtbMisvIgkbxh+6O/mlP9FH9xcLH+0JAuxRv8bakW/cQh/ePae3CMOXdk2MBXtCZaFiaGrbW6ayRaaqVVmb/AC3XcrkDgV+K1rnduPdzZ+JI0cdhV0xT34mj2fHbW39MVvherxLjYbfM6jWOZ7C+10aTmloRFGxWWobZBUkEItixBG8fFX62GDictaGYyV1ZVSxgtBR7MO0OAuxF/rPteQwGlTc/PYTrmhDjUXpW00c1NK7O8Z6RCzFiUbcRc7+q1j9buwf6UZRLU07RQVDU0hIIkUXIsb23Ebjw44mzQTSH0KvgmJsgbZk+Y25vV77yxVAN8M1SdPJuHmcQ2JNekOfZtQVDwS1k+0vMOSrKeDLccD/XHtHNIcyrqqKnWvmRpDbaLkAAAk7ha5sOGGfro0P9JpPSI1vNTAk2G9o+LD6vvh9btwhcvr3gljljOy8bB1PeDf1fhi3CVy47AF+3mLa1MqfRbJJaWExzVMlUxYt0jixAIAsBc7t1+PPA/rB0crJBJU0tdLB0cd+hG5W2Lk9YHcSO0Ebhgj0W0gStpYqhODjePksNzL5G+BbXFpR6PR+jx756r3NVG87BsGNu++wO0nuxm495y15jjVRb6G1mbZpP0aV06Kg2pJCxsoPDcLXY8hfkd4tju07izXKih/vCaWKQkK97HaAvYqb23cwTw5YaOrrRAZfRpGQOlfrzH9Y8r9ijd6+3Aj/aC/NaX6Y/cbFK5Q+baAK9oG2luLjJNZVbDURSSVM8qK4Lozkhl+MLeF7d9sUzBOrqrqQVYBlI4EHeD5jEjZtlj088kMnvo2Knv7D4EWPnh96lNJPSKDoWN5KY7HihuUP71+rgtZiG0Os5jPNGMLAFrj0qejolWJyk077KspsQq2LEHlyH1sHuJ61qV711fU7BvFQx2J5X2lDeZdtn6vdiXTJvyc9hDc0IOJrBzFeFbUfbv+8YcWg2ideRT1VVmM7XtIYL3Ugi4DMTv3HeAN2J9xVGb5+tFlxqGF+jiXZHymIAUebEeV8War4QFQd/pFpz3nFpxrHp8tXZb3WdhdYlNjbtZt+yvrJ5A4V1HpfnGcTmKnk6FeLdH1FReF2k3t7bnkML7MsxknleaVi8khLMx7T+4DgByGKN1T6PLS5bCbWknHSyHmdodUeAW3t7cC+NNOl1ZnQS5g7Hqbqit5M1qds8bdIRfxM1z7MDekNPnOTWkFXJNBewckyKDyDpJcrfuNu/D4xy5nlqVEMkMo2kkUqw7j+PMHttiZdS1/HyPaGU9IutBtdMdSyw1arDKdyyA+5sew394fEkd44YJNNtF6uq2WpK2SmZFI2BfZc3v1mBuOy9jibc2y5qeeWFvfROyHv2SRfzG/zw+dTOmLVdK0MrFpaew2jxaM+9J7SLFT5duH58Ix/8mOCrXwYpM10wzSGV4ZqupWSMlWXbtY+XEcwezB/qn1pNIwpKyQs7H3GVjvJPxGPb8k+XZgf1g6PyVufVEMVukMYdQfjFY1Nr8ieWF1JGyMVYFWU2IO4gjkRyIOKemmVKqjQMCypli4xNLMimqoQkFVJSOG2ttBe4sRYi43b78eWA/VNrK9LQUtS3/UIOox/1VH/sA49o39tmXjKZWxNR7x4IYScM6zbN6WrNG1XO0hZVTZe4fbICkEi++9u44ZNFq5zDovdc3qBIbHqAkDjuuWBYeS4x9PIx/wASZZu4iMnykmt+4Yb2Kc2UhVoAX9ICryZNmlmbZnQVT08ldOxWxVg7AMp3g2PDsI7b4++hVbmeY1BhTMJoyELlmdjuBA3Ac9+OrXvHbMlPbAh/3SD8Mf1qG+EZPoG+8mK7HR30Lr0i/wB1QkrtCM9hBeHMWmI+KWIJ8A4K+s4xco101tLKYq6IS7J2XGz0ci/yk9xAv2jD2wm9fujqgQViizE9FIe3cShPeLFfMdmJMORcjbMgHMYwIFiNLR/SKCthE1O4dDuPIqexhybuxpYmDV1pg2X1iOSehkIWZeRX5Vu1b3Hdcc8U8rX3jCdRh6TV4nVbcJ+4x9KMkkqoRHFUyUrBg23HvO6+4i43eeNjHsIBo2IcnTS/NM0y2paB66d7gOrhj1lNwDY3sbggi/Licc+jOeZpmFVHTpXTqz3JYubKqi5Nhx/E2xra/PhCH9nX+JNji1IfCy/RSfy42BXR30Lr0k/7qjs0U0dmpFcTVctWWIIMgts2vwFzuPjyxvY9jE0z0hFFRT1BttKtkB5udyj1m57gcZPLt9TH9hEvrV04mfMmWCWREprINh2UFwbsSAbHrdXwXDw0ZzpaukgqF/1EBI7G4MPJrjErZlQSxlDMCDMgmUniyvfreZv53w3NQWkd1mo2PvT0sfgdzj12bzbGjqMIGIFfEUjfFzHBhWab6K5lAk9XT5lMyptSmInZ2UFyQpuQdleRA4YaeMXTX4Orf2ab+G+IMTlW4jWFiTg+n2YHjW1H27fuw/8AVnpMa3L4pGN5U9zl7dpbbz85SG88TfV5S6QQTn3k22Aexo22SPVsnz7sHWo7SPoK1qdjZKkWH0i3I9a7Q9WNPU4lbGSo7RKEg8ygMcec5otNBLO/vYkLnvsOHieGOzCx14Zw3QwUUW+SqcXUcSoIAH1nK+o9mMvEm9wscTQinl1h5gXZ/S51uSbBzYXvuA7BwGDbQCgzPNFeVsyqIYkbYuDcs1gSALgAAEbzfj6lXUwFHdDa6MVNu1SR6t2H/qJS2WE9s7n2IPwxq6mkx2oH4iE5PMxNONFsxoqZ6iLM6mVY7F1YlSASBcEEg2J4WG7C5/5jZj+mz/aH9MUFrHH+F1v0LfhiWn4HA6UjIp3Afidfg8R3ZZoVm9RDFM2auvSIHCjaNgwBFyLb9+MvSbRjPKSNpRWyzxqLt0cjbSgcSUI4DuJw29FvzKk+gj+4uPnl2lUFRU1FLGWMlP8A5gKkDf2HgcRjO4J4BA+kZtEANRukM9SasTzySlejK7bFrX6S9vZ7MdutLWkaFvRqbZM5AZ3O8Rg8Bs83I379wFuN8aWgugD5fVVkgaMwzH3NVvtKAzEA3FtwNtxOEbp7KzZlWluPTMPIGw9mHoiZcxPiCSVWH+jGg+Y5lEtVU5hPEsm+MBmJI7dkOqoDy5nux9830ZzfKlM9NWSVUSb3R9piF5kxszXUcypB52wQarNYNPPSw0zusdREoj2WNtsDcChPEkcRxwwyMJyZnRyGHHpU6FBESegGn1VNLmc8js+xTtNHESSikG/VXko9dsbDaUVVOZpBI0pjLbCtvFQBK0Z2V2iN3+ZdAlgLWYG41tDNXj0OZVcw6P0eVSI1B3rdg1iLWsN449mCyi0ap4nDpEAy32d5IS/HYUkql+HVA3Y7kyY93A44ngDUx9afwRWfR/zLiYjindafwRWfR/zLiYjinQ/IfeBk7yiMt1s5bDSwq092SNFKqjk3CgEe9tx3YWGm+lMud1ccdNC5VARFHuLG9izHfYbgOe4DxwaaSapYqjL4ZqSMR1CxIxVdwl6oJBHJ+w8+B7QmaWqeGRXQskkbXUjcVYfj3Y9p8eM2yd/rPMT2Mc+rPVE9PKtVWbIdN8cQN9lvlMRuuOQF9/PdhtYFNXmnKZlTBjZZ47CZOw8mH6rcuzeOWCvGfnZ2c7+8aoAHEHNYGkfoNBNMDZ7bEfz23D1e+8sDer/QZTkrxSiz1ql3J4jaHuf2QA3iTgZ1zZ21RWwUcUbzLB7pJGgJLMbbuqCRZN17bts40l1uV4AAymQAcABL/wDVihcTjGNvc8/1BsXzEvV0rRu8bizoxRh2FSQR6xikdU+kXpeWxbRvJD7i/wBUDZPmmz7cIfTSolmqnqJKV6XpjfZYMAWAAYgsq3vuJ7L4J9SGkfQVxgY9SpGyPnrcr6xtDzGK9QnUxX5HP9xaGmlBEXxMmszRH0CtZVFoZfdIewAnev1Tu8NntxTmAXXLk6TZZLIw68FpEPMG4UjwIP7uzEGlybHrweI1xYi31PadrRyyQTvswSAuCeCOov8A7lFu8hcEugVE+a5lLmk4PRRNsU6ntHD7ANz+s3dhKYrDQ/L0goaaONdlREpt3sAST3kknFWqrHbDueICc8TYwqf7QX5rS/TH7jYa2FT/AGgvzWl+mP3GxHpv1VjH7TB15aN7D09Yo3SqI5PnqLqfNbj6vfgc1T6R+iZjFtG0c3uL/WI2T5NbyJw9NMdHfTcukgt1igaPudRdfWd3niWyCDzBHsP9cX6dhlxFD7RT8G5WGlmeijo56g2vGhKjtY7lHmxHtwocsyEx6OV1TJcyVRVrniUEi2+0xZvMdmPzSHSxs3p8roo291mYekdzKdkE925pPJe3DA1l0Sw5HURILJHGiqO4MgGJlU4tqnuT/AMM88ybcPDXVVlcro0H+o6X8FjY/vthH4fWuDLTJk8LgX6Fo3PgVKH7wxZnrqJfrFr2MQuLAy6AJFGg4KiqPIAYj/FcaPVnS0tPIPjxI3rUfjhGv7L94WLzNDHsex7GZHSY9asIXNqu3Ng3mVXGtqMqiuZ7I4SQuD5FSPbjF1n1QkzWsI4Bwv2VUH24JNQuWF66Wa3ViiIv+s5AA9QY+WNp+NPz6ScfNCKH/u5vov8A1Ljo1t6tPSFaspV92UXlQf6ijmB/8gH2h3gX54f+7m+i/wDUuG1iF8hxsjD0EYBYIkd01S0bq6MUdCGVgbEEcCD24o/VprCXMYdl7LUxj3ReG0PlqOw8xyPcRgK1v6tNjbrqVeqetPGOR5yKOz5Q8+2ytyjN5aWZJoWKSIbg/vBHNSNxGLWVdSljvFglDHBp3/3JlnzY/wCJNhuYQsmliZjnOUzqNlrIki/JcPKSAeYsQQewjnh9Yg1ClQoPp/uNXm5P+vr4Sj/Z1+9Jj2ob4Rk+gb7yY9r6+Eo/2dfvSY9qG+EZPoG+8mLf/N9ov98oDALrphDZTMT8VkYeO0B+ODrALrpnC5TKD8Z0UeO0D+GM3D+ovuI1uxk44qrQOtMuW0bniYVv5C34YlXFV6DUJhy6kjPFYVv4kX/HGhrvlEVj7zdx7HsexlR8QWvz4Qh/Z1/iTY4tSHwsv0Un8uO3X4f8Rh/Z1/iTY4tSA/xVfoZP5cbA/wCt9oj98orCp1ozmvzCiyuM7iwknI5Df92MM3iy4Z9bWLFG8jmyRqXY9gUEn2Yn3RrS+pStqMwWikqWnJCkB7ILjcCqMCQAF8u/EOmQklh47e8Y58Qx16aMKaSCojUD0ciNrco2sF8lYD1nCp0Nz80VbBUfFRrOO1G3N7DfxAwx861k1tVTywSZTLsyoUO6XdfgR7lxBsR3jCgliKsVYFWBsQQQQewg7wcaGnU9Mo8U55sSxI5AwBBuCLgjmMY+mvwdW/s038N8YOp/SL0rLkVjeSnPRN22HvD5rYeION7TX4Orf2ab+G+MraUybT6x92Iqcs0c9L0YOyLyQSySp29VjtAeK387YVlJVtFIkiGzowdT2FSCD68ULqTH+Ep9JJ944SunujvoVfPCBZNrbj+Y28erevljTwZLd0PqYhhwDKW0dzlaulhqE4SoGt2HmPI3GFpo6P7z0gnqT1oaPqx9lxtKv+7bfAxoPrF9EyytgLWkA2qfxk6rW+afdPtYZ2qLR30XLYywtJP7q9+NiBsjyS3mT24lZOiGPrwIwHdUnjN/zif6V/vth96jPgv/AM0n8uEJm/5xP9K/32w+9RnwX/5pP5cU6v8AS/EBPmm9rG+C636FsS2wxUmsb4LrfoWxLT8Djmh+Q+89k7xvxa9VhpIooaZjJHGqBpGAW6qBey3JFxwuPLH01EVLTVVfNIS0jhWY9pZmJ9uGRlGVxVGXU0c0ayI0EYIYX4ovC/A94wGaqtFpqGuzCN45BDuEcjKQHAY2s3A9U78I34yjhRR/zzCo2I0cI7XLq/kWZ66BS8cm+YKLlGAttW+QRvJ5G99xw8CcceW51DUbfQypJsNsvsm+y3Yew4mw5GxtuENgDxJEwX6Ma0q2iIAk6aIf6cpLC3c3vl9du7Dj0l1RUNXtMENPIfjxWAJ7096fYe/CY031c1GWkM9pIWNllUWF+xl+KfMg9uNRM2LN8J/BiSpXmPnQrTuDMoy0V0kX/Mib3y94+UvePZgkxLGr/OWpcxppFNgZFjfvRyFa/rv4gYqfGdqcIxNx2MajWIJa1nAyisubXQAeJZcTIcPPPtW2aVo2anMI2QNcIEIXuJAAuRjD/J9n/SovsN/XFenyY8S0WgOCx7Ru6LTB6KlYcDDGf9i4UeurQLo3NdCvUc+7qPiueD+DcD3+O4o0T0EzKheJFr0amVgXiKE9W9yFJB2b9xGGFWUiSxvHIoZHBVlPAg7iMSh+lk3KbEOtwoyU9FtJJaGpSeI713MvJ1PFT3H2Gx5YpP8A42pvQDXB7whdrvv8i3y9rq27e7Cxqv7P0nSP0dVGI9o7AZWLbPLaI3XHDdxx/I1DVexsemRbG1tbNn2b2ttbPDatu/HFWY4cpB3QF3L4mpqTi9Jnrq+Wxld9nw2uu3l71R3Lht4UGS6o8woyzUuYJGzcQFbZa3C4NwbeGGxQI6xRiVg8gVQ7AWDMALkDkCbnEmoKltym4aXXMCtc+SCfLHf49ORKvh71h5qfYMTxSVTROkiGzowZT2FSCPaMPrSvQLMq15lavRadmukQUjq33BrAXt54F/yfZ/0qL7Df1xXp8qY02s0BwSeBG9o1nqVlLFUIRaRbkfJb4y+INxjE1ryAZRV3NroAPEsuBXR7VdmNCw9HzBFQsC6bLbLcL9U3FyN18fudatM0rVC1WYxuoNwgQhbjmQAATiYJjGSw3H3h2a7RHHFaaLzbdFSsLb4Yzu+YuFF+T7P+lRfYb+uCfRnQPNKIxImYRmnV1LRlCertAsq7QOzcX4EccP1L48oFN2gICPEZWFJ/aEqR0FInxjI7W7gtj7WGGbnUEzwSrTyCKVlsjkXCnttY4VGaalq2qfpKivSV7WuysbDsHYPDE2m2q25jVQ3uqEbWU1aywRSLvV0Vh4EA4nfW7o56LmMhUWjqPdV8SeuPtXPmMM3QzQLMKCWIenK9MpO3DsnhY7lvfZ379xGNbWVoL/ecEaoyxyxvtKzAkWIswNt+/cfEDB4nXFl4NgzjAsIvtQujm3PNVsOrEOjT57C7epbfawda5akJlM4JttlFHeSwNvUMbWhWjIoKKKnuGZbl2HBmY3J8OXgML7ONU+ZVljVZgkmzvUbLbI7wosAfLHd65M28mgJ6iFqJXFZUcEdVQorDajmhUEdqso9v44Un5Ps/6VF9hv64KtDNAswoZYh6cr0qk7UNjwIO5bg7O+x3EYbqXTIAVbkQUBHcRO6aaHS5dUGKQEobmKS251/BhzHLwIw2NSOmSS0wopGAlhv0YPx4zv3dpU7iOy3fZiZvk0NVEYp41kQ8mHPtB4g9434V2b6hrP0lFVNEQbqJLkqe6RbH2X7zgeumZNuTg+s7tKmxG9jF0u0pioKZ5pCLgWjS+935KPPieQvgEi0f0jRdkVkLAc2IJ9Zjvji/5MVlVIJMwrts/q3c27BtWVR4DywlcSA2zCvpCLHwIpoKearqNlFMs0zk2HEsxJJ7hc3udwGKV1faHjLqRYtxlY7crDmxtuH6qjcPXzx0aLaEUuXqRTx9Y7mkbrO3i3IdwAHdj5aZ5RWVCRrR1Qpd56RrXJFt1iBcEHwwebP1TsHAnFXbzF4M1jXS0m4sfcb/AK5iAt6xbxw5sJE6gqgttemR7V77Wy978b3ve9998MjQrJq2nWRayqFUOr0RtYrba2tokXN+rzPDA59hAKt2FTy35EJWW+44n/Wvq19Dc1NOv/TOeso/0mPL6M8uw7uzFA4+VVSpKjJIodHBVlIuCDxBGFYcxxNYhMtiS7q9+FKL6ZfxxU+E/R6nZ6bNYZoCjUqSrINprOo33W1utbkb7xbDD0toKyWJFoqhKd9rrsy7V1sdw3GxvY+WH6l1yMtGCgIES+vScNmYG7qQoD5l23+vHz1I1yx5oFYgdLGyLfm24geJscb9bqKqppGklrUd2N2ZlYknxvj4jUBUDetXECN4OywsRw3g7vHFIyYun093ioFNd1HhhIa8tMEmaOjiYMIm25SDcbdrBb9oBJPYbdhxqvqzzd12JM1JS1rBpP8A8J9ePvkmoSnjYNUzST/qqOjU+JBLHyIxNiGLE24tftDazxUX+rDQVq+pV3U+jRMDIx4MRvCDtJ59g7LjFJgY56CgjhjWOJFjRRZVUWA8sdGE58xytfiEq7RBnTrTuLLIkeRGkaQkIikC9t5JJ4AbvWMfmg2n0OZxu0atG8ZAeNiCRe9iCOINj6sc+sjQT+84EVXEcsRLRk71NxYq3Ox3bxwIGFVk2jeb5RUGSKFGJGweujI447xtq3EX5Ybjx43x9/inCSD9J7XrLfMwPkwIPa5/HHbqCy0tWTzW6scWzf8AWcjd6lOPh/y2zTM6lp6ro4du207MpsALAKiE7gORIw0oNC2pMvNNl8ghlJBMzi5Zt20SLHeQLDs3YfkyKuIYwee0AAlrg3ry0rEVKKRGHST73HyYwb7/AJzCw8GwaaE5StNQU0S8o1JPazDaY+ZJwsa3UXVTO0ktakjsbszKxJ874LtDNEMxo5I1krlmpkBBiKm/DqhWIJAB78IcY+mFVvr7whd2RDzE867sjEGYdKvvahNs/OXqt/KfPD2z+nnkp5EppFhmIsjsLhTcX3WPK4wrM21M11W/SVNekr2tcq24dgG4AeWOaVlRtxNTzixUFtTekwpa8Ru1o6kdGb8A/wAQnzuv1sO3T2pCZZWljYdBIvmylR7SMK78n2f9Li+w39caVdqozOojEU+ZCSJfeqds8OF+23eTh2XpO4cN7zi7gKqbGomsDZayX3xzOCOwNssPI3PqPZjg19aOdJTxVajrQnYf5jHcT81vvHHFlGp2vpGL0uYJE5FjZWse5hvBHiMNCryjp6RqeoIcyRbEjAWuStiwHLfvHZuwpnVMvUU3OgErRkyaFaPmtroIN+yzXe3JF3t7Nw7yMVUAFXkAo8AAPwwAas9WLZbJNLLIkruoRCgICrxbjzJt6sfbTfQ/MK2V1irVhpmUAxWNzu33IG8E8r4LO65Xq+BPKNok95hKHmlYcGdmHgWJHsw9tQtQDl0i33pO1x2ArGR5Hf6jgY/J9n/SovsN/XHflOp7MKRi9LmCRMbXsrAMB2jeD5jFGbJiyJtDQFBBuod6y5QuVVhO73IjzJAHtOJeIw8s61b5rWpsVWYxugN9kIQCRzIAFz44xPyfZ/0qL7Df1wOnfHiWi064LHtGloHmKz5dSOhBHRKptyZQFIPYQRjeJwn8r1O19Nf0fMeivx2A4B8RexOPtmOqvM51Ky5oZFPxW27HxANiMStjxlrD8exhgmu0zdKNKErc/oI4iHip5kUMLEFy4ZiDzA2VF/1TjJ1b6YrQ5lOsrbMM8jKxPBWDtsse7eQTyv3Y3dHdSVTT1dPOaiBhFKjkAPchWBIG7jbGvl2pGErVCpcSNM+1G8YKtFvc87g3uLgi27FJyYQu2+KqBTd4zla+8c8CGtmojXKqnpLdYBUHa+0Nm3eCL+AOBmn0EzmjGxR16PENyrIPejuVlcDwBxw1WqfM66QNX1iWHAC72+agCqMTpjRWDFxX8wyTVVADVzkTVWY06KLqjiWQ8giEMb+JAXzxUeMHRLQyny6IpApu3v5G3s5HaeQ7ALAY3sDqM3Vax2nkXaJ//9k="/>
          <p:cNvSpPr>
            <a:spLocks noChangeAspect="1" noChangeArrowheads="1"/>
          </p:cNvSpPr>
          <p:nvPr/>
        </p:nvSpPr>
        <p:spPr bwMode="auto">
          <a:xfrm>
            <a:off x="155575" y="-212725"/>
            <a:ext cx="5019675" cy="447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data:image/jpg;base64,/9j/4AAQSkZJRgABAQAAAQABAAD/2wCEAAkGBhQSERMUExQUFBUVGSAYFxgYGR0aHhscHSAYICEhHhgdHScgHBojHSAfIC8iIycpLCwsIR49NTAqNSYsLCkBCQoKDgwOGg8PGjQlHyQ1KSouLCoqMiwpKiwqLCosLCwsLCw0LCwsKiwsLCwsLCwsLCksLCwsLCwsLCwsLCwsLP/AABEIAC8CDwMBIgACEQEDEQH/xAAcAAADAQEBAQEBAAAAAAAAAAAGBwgFBAADAQL/xABMEAACAQICBgYDCwkGBgMAAAABAgMEEQAFBgcSITFBEyJRYXGBFJGhIzI1QlJyc4KSssEYNFRidLGzwtEIFSUzQ6IWFyQ2g8NT0+H/xAAZAQADAQEBAAAAAAAAAAAAAAACAwQFAQD/xAAuEQACAgEDAwIFBAIDAAAAAAABAgARAwQSIRMxQVFxIjJhgZEzQqHRscEjNET/2gAMAwEAAhEDEQA/ANDT7RvMaKB6mLMqmVFPXUkqVBNrggkEAkbrDzwum1iZjb89n+0P6YfetP4IrPo/5lxMRxr6WsiWwH4iH4PEdWXaD5vNTxzLmrgyIrhSX3bQBALeB7MB+b6U5zls/RTVMoYbxtbMisvIgkbxh+6O/mlP9FH9xcLH+0JAuxRv8bakW/cQh/ePae3CMOXdk2MBXtCZaFiaGrbW6ayRaaqVVmb/AC3XcrkDgV+K1rnduPdzZ+JI0cdhV0xT34mj2fHbW39MVvherxLjYbfM6jWOZ7C+10aTmloRFGxWWobZBUkEItixBG8fFX62GDictaGYyV1ZVSxgtBR7MO0OAuxF/rPteQwGlTc/PYTrmhDjUXpW00c1NK7O8Z6RCzFiUbcRc7+q1j9buwf6UZRLU07RQVDU0hIIkUXIsb23Ebjw44mzQTSH0KvgmJsgbZk+Y25vV77yxVAN8M1SdPJuHmcQ2JNekOfZtQVDwS1k+0vMOSrKeDLccD/XHtHNIcyrqqKnWvmRpDbaLkAAAk7ha5sOGGfro0P9JpPSI1vNTAk2G9o+LD6vvh9btwhcvr3gljljOy8bB1PeDf1fhi3CVy47AF+3mLa1MqfRbJJaWExzVMlUxYt0jixAIAsBc7t1+PPA/rB0crJBJU0tdLB0cd+hG5W2Lk9YHcSO0Ebhgj0W0gStpYqhODjePksNzL5G+BbXFpR6PR+jx756r3NVG87BsGNu++wO0nuxm495y15jjVRb6G1mbZpP0aV06Kg2pJCxsoPDcLXY8hfkd4tju07izXKih/vCaWKQkK97HaAvYqb23cwTw5YaOrrRAZfRpGQOlfrzH9Y8r9ijd6+3Aj/aC/NaX6Y/cbFK5Q+baAK9oG2luLjJNZVbDURSSVM8qK4Lozkhl+MLeF7d9sUzBOrqrqQVYBlI4EHeD5jEjZtlj088kMnvo2Knv7D4EWPnh96lNJPSKDoWN5KY7HihuUP71+rgtZiG0Os5jPNGMLAFrj0qejolWJyk077KspsQq2LEHlyH1sHuJ61qV711fU7BvFQx2J5X2lDeZdtn6vdiXTJvyc9hDc0IOJrBzFeFbUfbv+8YcWg2ideRT1VVmM7XtIYL3Ugi4DMTv3HeAN2J9xVGb5+tFlxqGF+jiXZHymIAUebEeV8War4QFQd/pFpz3nFpxrHp8tXZb3WdhdYlNjbtZt+yvrJ5A4V1HpfnGcTmKnk6FeLdH1FReF2k3t7bnkML7MsxknleaVi8khLMx7T+4DgByGKN1T6PLS5bCbWknHSyHmdodUeAW3t7cC+NNOl1ZnQS5g7Hqbqit5M1qds8bdIRfxM1z7MDekNPnOTWkFXJNBewckyKDyDpJcrfuNu/D4xy5nlqVEMkMo2kkUqw7j+PMHttiZdS1/HyPaGU9IutBtdMdSyw1arDKdyyA+5sew394fEkd44YJNNtF6uq2WpK2SmZFI2BfZc3v1mBuOy9jibc2y5qeeWFvfROyHv2SRfzG/zw+dTOmLVdK0MrFpaew2jxaM+9J7SLFT5duH58Ix/8mOCrXwYpM10wzSGV4ZqupWSMlWXbtY+XEcwezB/qn1pNIwpKyQs7H3GVjvJPxGPb8k+XZgf1g6PyVufVEMVukMYdQfjFY1Nr8ieWF1JGyMVYFWU2IO4gjkRyIOKemmVKqjQMCypli4xNLMimqoQkFVJSOG2ttBe4sRYi43b78eWA/VNrK9LQUtS3/UIOox/1VH/sA49o39tmXjKZWxNR7x4IYScM6zbN6WrNG1XO0hZVTZe4fbICkEi++9u44ZNFq5zDovdc3qBIbHqAkDjuuWBYeS4x9PIx/wASZZu4iMnykmt+4Yb2Kc2UhVoAX9ICryZNmlmbZnQVT08ldOxWxVg7AMp3g2PDsI7b4++hVbmeY1BhTMJoyELlmdjuBA3Ac9+OrXvHbMlPbAh/3SD8Mf1qG+EZPoG+8mK7HR30Lr0i/wB1QkrtCM9hBeHMWmI+KWIJ8A4K+s4xco101tLKYq6IS7J2XGz0ci/yk9xAv2jD2wm9fujqgQViizE9FIe3cShPeLFfMdmJMORcjbMgHMYwIFiNLR/SKCthE1O4dDuPIqexhybuxpYmDV1pg2X1iOSehkIWZeRX5Vu1b3Hdcc8U8rX3jCdRh6TV4nVbcJ+4x9KMkkqoRHFUyUrBg23HvO6+4i43eeNjHsIBo2IcnTS/NM0y2paB66d7gOrhj1lNwDY3sbggi/Licc+jOeZpmFVHTpXTqz3JYubKqi5Nhx/E2xra/PhCH9nX+JNji1IfCy/RSfy42BXR30Lr0k/7qjs0U0dmpFcTVctWWIIMgts2vwFzuPjyxvY9jE0z0hFFRT1BttKtkB5udyj1m57gcZPLt9TH9hEvrV04mfMmWCWREprINh2UFwbsSAbHrdXwXDw0ZzpaukgqF/1EBI7G4MPJrjErZlQSxlDMCDMgmUniyvfreZv53w3NQWkd1mo2PvT0sfgdzj12bzbGjqMIGIFfEUjfFzHBhWab6K5lAk9XT5lMyptSmInZ2UFyQpuQdleRA4YaeMXTX4Orf2ab+G+IMTlW4jWFiTg+n2YHjW1H27fuw/8AVnpMa3L4pGN5U9zl7dpbbz85SG88TfV5S6QQTn3k22Aexo22SPVsnz7sHWo7SPoK1qdjZKkWH0i3I9a7Q9WNPU4lbGSo7RKEg8ygMcec5otNBLO/vYkLnvsOHieGOzCx14Zw3QwUUW+SqcXUcSoIAH1nK+o9mMvEm9wscTQinl1h5gXZ/S51uSbBzYXvuA7BwGDbQCgzPNFeVsyqIYkbYuDcs1gSALgAAEbzfj6lXUwFHdDa6MVNu1SR6t2H/qJS2WE9s7n2IPwxq6mkx2oH4iE5PMxNONFsxoqZ6iLM6mVY7F1YlSASBcEEg2J4WG7C5/5jZj+mz/aH9MUFrHH+F1v0LfhiWn4HA6UjIp3Afidfg8R3ZZoVm9RDFM2auvSIHCjaNgwBFyLb9+MvSbRjPKSNpRWyzxqLt0cjbSgcSUI4DuJw29FvzKk+gj+4uPnl2lUFRU1FLGWMlP8A5gKkDf2HgcRjO4J4BA+kZtEANRukM9SasTzySlejK7bFrX6S9vZ7MdutLWkaFvRqbZM5AZ3O8Rg8Bs83I379wFuN8aWgugD5fVVkgaMwzH3NVvtKAzEA3FtwNtxOEbp7KzZlWluPTMPIGw9mHoiZcxPiCSVWH+jGg+Y5lEtVU5hPEsm+MBmJI7dkOqoDy5nux9830ZzfKlM9NWSVUSb3R9piF5kxszXUcypB52wQarNYNPPSw0zusdREoj2WNtsDcChPEkcRxwwyMJyZnRyGHHpU6FBESegGn1VNLmc8js+xTtNHESSikG/VXko9dsbDaUVVOZpBI0pjLbCtvFQBK0Z2V2iN3+ZdAlgLWYG41tDNXj0OZVcw6P0eVSI1B3rdg1iLWsN449mCyi0ap4nDpEAy32d5IS/HYUkql+HVA3Y7kyY93A44ngDUx9afwRWfR/zLiYjindafwRWfR/zLiYjinQ/IfeBk7yiMt1s5bDSwq092SNFKqjk3CgEe9tx3YWGm+lMud1ccdNC5VARFHuLG9izHfYbgOe4DxwaaSapYqjL4ZqSMR1CxIxVdwl6oJBHJ+w8+B7QmaWqeGRXQskkbXUjcVYfj3Y9p8eM2yd/rPMT2Mc+rPVE9PKtVWbIdN8cQN9lvlMRuuOQF9/PdhtYFNXmnKZlTBjZZ47CZOw8mH6rcuzeOWCvGfnZ2c7+8aoAHEHNYGkfoNBNMDZ7bEfz23D1e+8sDer/QZTkrxSiz1ql3J4jaHuf2QA3iTgZ1zZ21RWwUcUbzLB7pJGgJLMbbuqCRZN17bts40l1uV4AAymQAcABL/wDVihcTjGNvc8/1BsXzEvV0rRu8bizoxRh2FSQR6xikdU+kXpeWxbRvJD7i/wBUDZPmmz7cIfTSolmqnqJKV6XpjfZYMAWAAYgsq3vuJ7L4J9SGkfQVxgY9SpGyPnrcr6xtDzGK9QnUxX5HP9xaGmlBEXxMmszRH0CtZVFoZfdIewAnev1Tu8NntxTmAXXLk6TZZLIw68FpEPMG4UjwIP7uzEGlybHrweI1xYi31PadrRyyQTvswSAuCeCOov8A7lFu8hcEugVE+a5lLmk4PRRNsU6ntHD7ANz+s3dhKYrDQ/L0goaaONdlREpt3sAST3kknFWqrHbDueICc8TYwqf7QX5rS/TH7jYa2FT/AGgvzWl+mP3GxHpv1VjH7TB15aN7D09Yo3SqI5PnqLqfNbj6vfgc1T6R+iZjFtG0c3uL/WI2T5NbyJw9NMdHfTcukgt1igaPudRdfWd3niWyCDzBHsP9cX6dhlxFD7RT8G5WGlmeijo56g2vGhKjtY7lHmxHtwocsyEx6OV1TJcyVRVrniUEi2+0xZvMdmPzSHSxs3p8roo291mYekdzKdkE925pPJe3DA1l0Sw5HURILJHGiqO4MgGJlU4tqnuT/AMM88ybcPDXVVlcro0H+o6X8FjY/vthH4fWuDLTJk8LgX6Fo3PgVKH7wxZnrqJfrFr2MQuLAy6AJFGg4KiqPIAYj/FcaPVnS0tPIPjxI3rUfjhGv7L94WLzNDHsex7GZHSY9asIXNqu3Ng3mVXGtqMqiuZ7I4SQuD5FSPbjF1n1QkzWsI4Bwv2VUH24JNQuWF66Wa3ViiIv+s5AA9QY+WNp+NPz6ScfNCKH/u5vov8A1Ljo1t6tPSFaspV92UXlQf6ijmB/8gH2h3gX54f+7m+i/wDUuG1iF8hxsjD0EYBYIkd01S0bq6MUdCGVgbEEcCD24o/VprCXMYdl7LUxj3ReG0PlqOw8xyPcRgK1v6tNjbrqVeqetPGOR5yKOz5Q8+2ytyjN5aWZJoWKSIbg/vBHNSNxGLWVdSljvFglDHBp3/3JlnzY/wCJNhuYQsmliZjnOUzqNlrIki/JcPKSAeYsQQewjnh9Yg1ClQoPp/uNXm5P+vr4Sj/Z1+9Jj2ob4Rk+gb7yY9r6+Eo/2dfvSY9qG+EZPoG+8mLf/N9ov98oDALrphDZTMT8VkYeO0B+ODrALrpnC5TKD8Z0UeO0D+GM3D+ovuI1uxk44qrQOtMuW0bniYVv5C34YlXFV6DUJhy6kjPFYVv4kX/HGhrvlEVj7zdx7HsexlR8QWvz4Qh/Z1/iTY4tSHwsv0Un8uO3X4f8Rh/Z1/iTY4tSA/xVfoZP5cbA/wCt9oj98orCp1ozmvzCiyuM7iwknI5Df92MM3iy4Z9bWLFG8jmyRqXY9gUEn2Yn3RrS+pStqMwWikqWnJCkB7ILjcCqMCQAF8u/EOmQklh47e8Y58Qx16aMKaSCojUD0ciNrco2sF8lYD1nCp0Nz80VbBUfFRrOO1G3N7DfxAwx861k1tVTywSZTLsyoUO6XdfgR7lxBsR3jCgliKsVYFWBsQQQQewg7wcaGnU9Mo8U55sSxI5AwBBuCLgjmMY+mvwdW/s038N8YOp/SL0rLkVjeSnPRN22HvD5rYeION7TX4Orf2ab+G+MraUybT6x92Iqcs0c9L0YOyLyQSySp29VjtAeK387YVlJVtFIkiGzowdT2FSCD68ULqTH+Ep9JJ944SunujvoVfPCBZNrbj+Y28erevljTwZLd0PqYhhwDKW0dzlaulhqE4SoGt2HmPI3GFpo6P7z0gnqT1oaPqx9lxtKv+7bfAxoPrF9EyytgLWkA2qfxk6rW+afdPtYZ2qLR30XLYywtJP7q9+NiBsjyS3mT24lZOiGPrwIwHdUnjN/zif6V/vth96jPgv/AM0n8uEJm/5xP9K/32w+9RnwX/5pP5cU6v8AS/EBPmm9rG+C636FsS2wxUmsb4LrfoWxLT8Djmh+Q+89k7xvxa9VhpIooaZjJHGqBpGAW6qBey3JFxwuPLH01EVLTVVfNIS0jhWY9pZmJ9uGRlGVxVGXU0c0ayI0EYIYX4ovC/A94wGaqtFpqGuzCN45BDuEcjKQHAY2s3A9U78I34yjhRR/zzCo2I0cI7XLq/kWZ66BS8cm+YKLlGAttW+QRvJ5G99xw8CcceW51DUbfQypJsNsvsm+y3Yew4mw5GxtuENgDxJEwX6Ma0q2iIAk6aIf6cpLC3c3vl9du7Dj0l1RUNXtMENPIfjxWAJ7096fYe/CY031c1GWkM9pIWNllUWF+xl+KfMg9uNRM2LN8J/BiSpXmPnQrTuDMoy0V0kX/Mib3y94+UvePZgkxLGr/OWpcxppFNgZFjfvRyFa/rv4gYqfGdqcIxNx2MajWIJa1nAyisubXQAeJZcTIcPPPtW2aVo2anMI2QNcIEIXuJAAuRjD/J9n/SovsN/XFenyY8S0WgOCx7Ru6LTB6KlYcDDGf9i4UeurQLo3NdCvUc+7qPiueD+DcD3+O4o0T0EzKheJFr0amVgXiKE9W9yFJB2b9xGGFWUiSxvHIoZHBVlPAg7iMSh+lk3KbEOtwoyU9FtJJaGpSeI713MvJ1PFT3H2Gx5YpP8A42pvQDXB7whdrvv8i3y9rq27e7Cxqv7P0nSP0dVGI9o7AZWLbPLaI3XHDdxx/I1DVexsemRbG1tbNn2b2ttbPDatu/HFWY4cpB3QF3L4mpqTi9Jnrq+Wxld9nw2uu3l71R3Lht4UGS6o8woyzUuYJGzcQFbZa3C4NwbeGGxQI6xRiVg8gVQ7AWDMALkDkCbnEmoKltym4aXXMCtc+SCfLHf49ORKvh71h5qfYMTxSVTROkiGzowZT2FSCPaMPrSvQLMq15lavRadmukQUjq33BrAXt54F/yfZ/0qL7Df1xXp8qY02s0BwSeBG9o1nqVlLFUIRaRbkfJb4y+INxjE1ryAZRV3NroAPEsuBXR7VdmNCw9HzBFQsC6bLbLcL9U3FyN18fudatM0rVC1WYxuoNwgQhbjmQAATiYJjGSw3H3h2a7RHHFaaLzbdFSsLb4Yzu+YuFF+T7P+lRfYb+uCfRnQPNKIxImYRmnV1LRlCertAsq7QOzcX4EccP1L48oFN2gICPEZWFJ/aEqR0FInxjI7W7gtj7WGGbnUEzwSrTyCKVlsjkXCnttY4VGaalq2qfpKivSV7WuysbDsHYPDE2m2q25jVQ3uqEbWU1aywRSLvV0Vh4EA4nfW7o56LmMhUWjqPdV8SeuPtXPmMM3QzQLMKCWIenK9MpO3DsnhY7lvfZ379xGNbWVoL/ecEaoyxyxvtKzAkWIswNt+/cfEDB4nXFl4NgzjAsIvtQujm3PNVsOrEOjT57C7epbfawda5akJlM4JttlFHeSwNvUMbWhWjIoKKKnuGZbl2HBmY3J8OXgML7ONU+ZVljVZgkmzvUbLbI7wosAfLHd65M28mgJ6iFqJXFZUcEdVQorDajmhUEdqso9v44Un5Ps/6VF9hv64KtDNAswoZYh6cr0qk7UNjwIO5bg7O+x3EYbqXTIAVbkQUBHcRO6aaHS5dUGKQEobmKS251/BhzHLwIw2NSOmSS0wopGAlhv0YPx4zv3dpU7iOy3fZiZvk0NVEYp41kQ8mHPtB4g9434V2b6hrP0lFVNEQbqJLkqe6RbH2X7zgeumZNuTg+s7tKmxG9jF0u0pioKZ5pCLgWjS+935KPPieQvgEi0f0jRdkVkLAc2IJ9Zjvji/5MVlVIJMwrts/q3c27BtWVR4DywlcSA2zCvpCLHwIpoKearqNlFMs0zk2HEsxJJ7hc3udwGKV1faHjLqRYtxlY7crDmxtuH6qjcPXzx0aLaEUuXqRTx9Y7mkbrO3i3IdwAHdj5aZ5RWVCRrR1Qpd56RrXJFt1iBcEHwwebP1TsHAnFXbzF4M1jXS0m4sfcb/AK5iAt6xbxw5sJE6gqgttemR7V77Wy978b3ve9998MjQrJq2nWRayqFUOr0RtYrba2tokXN+rzPDA59hAKt2FTy35EJWW+44n/Wvq19Dc1NOv/TOeso/0mPL6M8uw7uzFA4+VVSpKjJIodHBVlIuCDxBGFYcxxNYhMtiS7q9+FKL6ZfxxU+E/R6nZ6bNYZoCjUqSrINprOo33W1utbkb7xbDD0toKyWJFoqhKd9rrsy7V1sdw3GxvY+WH6l1yMtGCgIES+vScNmYG7qQoD5l23+vHz1I1yx5oFYgdLGyLfm24geJscb9bqKqppGklrUd2N2ZlYknxvj4jUBUDetXECN4OywsRw3g7vHFIyYun093ioFNd1HhhIa8tMEmaOjiYMIm25SDcbdrBb9oBJPYbdhxqvqzzd12JM1JS1rBpP8A8J9ePvkmoSnjYNUzST/qqOjU+JBLHyIxNiGLE24tftDazxUX+rDQVq+pV3U+jRMDIx4MRvCDtJ59g7LjFJgY56CgjhjWOJFjRRZVUWA8sdGE58xytfiEq7RBnTrTuLLIkeRGkaQkIikC9t5JJ4AbvWMfmg2n0OZxu0atG8ZAeNiCRe9iCOINj6sc+sjQT+84EVXEcsRLRk71NxYq3Ox3bxwIGFVk2jeb5RUGSKFGJGweujI447xtq3EX5Ybjx43x9/inCSD9J7XrLfMwPkwIPa5/HHbqCy0tWTzW6scWzf8AWcjd6lOPh/y2zTM6lp6ro4du207MpsALAKiE7gORIw0oNC2pMvNNl8ghlJBMzi5Zt20SLHeQLDs3YfkyKuIYwee0AAlrg3ry0rEVKKRGHST73HyYwb7/AJzCw8GwaaE5StNQU0S8o1JPazDaY+ZJwsa3UXVTO0ktakjsbszKxJ874LtDNEMxo5I1krlmpkBBiKm/DqhWIJAB78IcY+mFVvr7whd2RDzE867sjEGYdKvvahNs/OXqt/KfPD2z+nnkp5EppFhmIsjsLhTcX3WPK4wrM21M11W/SVNekr2tcq24dgG4AeWOaVlRtxNTzixUFtTekwpa8Ru1o6kdGb8A/wAQnzuv1sO3T2pCZZWljYdBIvmylR7SMK78n2f9Li+w39caVdqozOojEU+ZCSJfeqds8OF+23eTh2XpO4cN7zi7gKqbGomsDZayX3xzOCOwNssPI3PqPZjg19aOdJTxVajrQnYf5jHcT81vvHHFlGp2vpGL0uYJE5FjZWse5hvBHiMNCryjp6RqeoIcyRbEjAWuStiwHLfvHZuwpnVMvUU3OgErRkyaFaPmtroIN+yzXe3JF3t7Nw7yMVUAFXkAo8AAPwwAas9WLZbJNLLIkruoRCgICrxbjzJt6sfbTfQ/MK2V1irVhpmUAxWNzu33IG8E8r4LO65Xq+BPKNok95hKHmlYcGdmHgWJHsw9tQtQDl0i33pO1x2ArGR5Hf6jgY/J9n/SovsN/XHflOp7MKRi9LmCRMbXsrAMB2jeD5jFGbJiyJtDQFBBuod6y5QuVVhO73IjzJAHtOJeIw8s61b5rWpsVWYxugN9kIQCRzIAFz44xPyfZ/0qL7Df1wOnfHiWi064LHtGloHmKz5dSOhBHRKptyZQFIPYQRjeJwn8r1O19Nf0fMeivx2A4B8RexOPtmOqvM51Ky5oZFPxW27HxANiMStjxlrD8exhgmu0zdKNKErc/oI4iHip5kUMLEFy4ZiDzA2VF/1TjJ1b6YrQ5lOsrbMM8jKxPBWDtsse7eQTyv3Y3dHdSVTT1dPOaiBhFKjkAPchWBIG7jbGvl2pGErVCpcSNM+1G8YKtFvc87g3uLgi27FJyYQu2+KqBTd4zla+8c8CGtmojXKqnpLdYBUHa+0Nm3eCL+AOBmn0EzmjGxR16PENyrIPejuVlcDwBxw1WqfM66QNX1iWHAC72+agCqMTpjRWDFxX8wyTVVADVzkTVWY06KLqjiWQ8giEMb+JAXzxUeMHRLQyny6IpApu3v5G3s5HaeQ7ALAY3sDqM3Vax2nkXaJ//9k="/>
          <p:cNvSpPr>
            <a:spLocks noChangeAspect="1" noChangeArrowheads="1"/>
          </p:cNvSpPr>
          <p:nvPr/>
        </p:nvSpPr>
        <p:spPr bwMode="auto">
          <a:xfrm>
            <a:off x="155575" y="-212725"/>
            <a:ext cx="5019675" cy="447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bwMode="auto">
          <a:xfrm>
            <a:off x="1981200" y="2653605"/>
            <a:ext cx="6477000" cy="1569660"/>
          </a:xfrm>
          <a:prstGeom prst="rect">
            <a:avLst/>
          </a:prstGeom>
          <a:noFill/>
        </p:spPr>
        <p:txBody>
          <a:bodyPr wrap="square" lIns="0" rIns="0">
            <a:spAutoFit/>
          </a:bodyPr>
          <a:lstStyle/>
          <a:p>
            <a:pPr>
              <a:defRPr/>
            </a:pPr>
            <a:r>
              <a:rPr lang="en-US" sz="3200" kern="1400" dirty="0" smtClean="0">
                <a:latin typeface="Tw Cen MT" pitchFamily="34" charset="0"/>
              </a:rPr>
              <a:t>Partner Advisors</a:t>
            </a:r>
          </a:p>
          <a:p>
            <a:pPr>
              <a:defRPr/>
            </a:pPr>
            <a:r>
              <a:rPr lang="en-US" sz="3200" kern="1400" dirty="0" smtClean="0">
                <a:latin typeface="Tw Cen MT" pitchFamily="34" charset="0"/>
              </a:rPr>
              <a:t>Capabilities Overview</a:t>
            </a:r>
          </a:p>
          <a:p>
            <a:pPr>
              <a:defRPr/>
            </a:pPr>
            <a:r>
              <a:rPr lang="en-US" sz="3200" kern="1400" dirty="0" smtClean="0">
                <a:latin typeface="Tw Cen MT" pitchFamily="34" charset="0"/>
              </a:rPr>
              <a:t>February 2013</a:t>
            </a:r>
            <a:endParaRPr lang="en-US" sz="3200" kern="1400" dirty="0" smtClean="0">
              <a:latin typeface="Tw Cen MT" pitchFamily="34" charset="0"/>
            </a:endParaRPr>
          </a:p>
        </p:txBody>
      </p:sp>
      <p:sp>
        <p:nvSpPr>
          <p:cNvPr id="20" name="Rectangle 7"/>
          <p:cNvSpPr>
            <a:spLocks noChangeArrowheads="1"/>
          </p:cNvSpPr>
          <p:nvPr/>
        </p:nvSpPr>
        <p:spPr bwMode="auto">
          <a:xfrm rot="-5400000">
            <a:off x="-2311400" y="4349750"/>
            <a:ext cx="4800600" cy="215900"/>
          </a:xfrm>
          <a:prstGeom prst="rect">
            <a:avLst/>
          </a:prstGeom>
          <a:noFill/>
          <a:ln w="9525">
            <a:noFill/>
            <a:miter lim="800000"/>
            <a:headEnd/>
            <a:tailEnd/>
          </a:ln>
        </p:spPr>
        <p:txBody>
          <a:bodyPr>
            <a:spAutoFit/>
          </a:bodyPr>
          <a:lstStyle/>
          <a:p>
            <a:r>
              <a:rPr lang="en-US" sz="800"/>
              <a:t>This document was prepared by, and is the copyrighted material of, Partner Advisors LLC.</a:t>
            </a:r>
          </a:p>
        </p:txBody>
      </p:sp>
      <p:sp>
        <p:nvSpPr>
          <p:cNvPr id="21" name="TextBox 20"/>
          <p:cNvSpPr txBox="1"/>
          <p:nvPr/>
        </p:nvSpPr>
        <p:spPr bwMode="auto">
          <a:xfrm>
            <a:off x="1892300" y="6167438"/>
            <a:ext cx="6324600" cy="461962"/>
          </a:xfrm>
          <a:prstGeom prst="rect">
            <a:avLst/>
          </a:prstGeom>
          <a:noFill/>
        </p:spPr>
        <p:txBody>
          <a:bodyPr>
            <a:spAutoFit/>
          </a:bodyPr>
          <a:lstStyle/>
          <a:p>
            <a:pPr fontAlgn="auto">
              <a:spcBef>
                <a:spcPts val="0"/>
              </a:spcBef>
              <a:spcAft>
                <a:spcPts val="0"/>
              </a:spcAft>
              <a:defRPr/>
            </a:pPr>
            <a:r>
              <a:rPr lang="en-US" sz="1200" kern="1400" spc="180" dirty="0">
                <a:latin typeface="Century Gothic" pitchFamily="34" charset="0"/>
              </a:rPr>
              <a:t>Payment Strategy ∙ Contract Negotiation ∙ Program Marketing</a:t>
            </a:r>
          </a:p>
          <a:p>
            <a:pPr fontAlgn="auto">
              <a:spcBef>
                <a:spcPts val="0"/>
              </a:spcBef>
              <a:spcAft>
                <a:spcPts val="0"/>
              </a:spcAft>
              <a:defRPr/>
            </a:pPr>
            <a:r>
              <a:rPr lang="en-US" sz="1200" kern="1400" spc="240" dirty="0">
                <a:latin typeface="Century Gothic" pitchFamily="34" charset="0"/>
              </a:rPr>
              <a:t>Revenue Optimization ∙ Product Development</a:t>
            </a:r>
          </a:p>
        </p:txBody>
      </p:sp>
      <p:pic>
        <p:nvPicPr>
          <p:cNvPr id="22" name="Picture 15" descr="cc31.png"/>
          <p:cNvPicPr>
            <a:picLocks noChangeAspect="1"/>
          </p:cNvPicPr>
          <p:nvPr/>
        </p:nvPicPr>
        <p:blipFill>
          <a:blip r:embed="rId4" cstate="print"/>
          <a:srcRect/>
          <a:stretch>
            <a:fillRect/>
          </a:stretch>
        </p:blipFill>
        <p:spPr bwMode="auto">
          <a:xfrm>
            <a:off x="838200" y="3541713"/>
            <a:ext cx="777875" cy="515937"/>
          </a:xfrm>
          <a:prstGeom prst="rect">
            <a:avLst/>
          </a:prstGeom>
          <a:noFill/>
          <a:ln w="9525">
            <a:solidFill>
              <a:schemeClr val="tx2"/>
            </a:solidFill>
            <a:miter lim="800000"/>
            <a:headEnd/>
            <a:tailEnd/>
          </a:ln>
        </p:spPr>
      </p:pic>
      <p:pic>
        <p:nvPicPr>
          <p:cNvPr id="23" name="Picture 23" descr="service1.jpg"/>
          <p:cNvPicPr>
            <a:picLocks noChangeAspect="1"/>
          </p:cNvPicPr>
          <p:nvPr/>
        </p:nvPicPr>
        <p:blipFill>
          <a:blip r:embed="rId5" cstate="print"/>
          <a:srcRect/>
          <a:stretch>
            <a:fillRect/>
          </a:stretch>
        </p:blipFill>
        <p:spPr bwMode="auto">
          <a:xfrm>
            <a:off x="838200" y="4213225"/>
            <a:ext cx="777875" cy="1076325"/>
          </a:xfrm>
          <a:prstGeom prst="rect">
            <a:avLst/>
          </a:prstGeom>
          <a:noFill/>
          <a:ln w="9525">
            <a:solidFill>
              <a:schemeClr val="tx2"/>
            </a:solidFill>
            <a:miter lim="800000"/>
            <a:headEnd/>
            <a:tailEnd/>
          </a:ln>
        </p:spPr>
      </p:pic>
      <p:pic>
        <p:nvPicPr>
          <p:cNvPr id="24" name="Picture 18" descr="piggybank.jpg"/>
          <p:cNvPicPr>
            <a:picLocks noChangeAspect="1"/>
          </p:cNvPicPr>
          <p:nvPr/>
        </p:nvPicPr>
        <p:blipFill>
          <a:blip r:embed="rId6" cstate="print"/>
          <a:srcRect l="19270"/>
          <a:stretch>
            <a:fillRect/>
          </a:stretch>
        </p:blipFill>
        <p:spPr bwMode="auto">
          <a:xfrm>
            <a:off x="838200" y="2762250"/>
            <a:ext cx="777875" cy="635000"/>
          </a:xfrm>
          <a:prstGeom prst="rect">
            <a:avLst/>
          </a:prstGeom>
          <a:noFill/>
          <a:ln w="9525">
            <a:solidFill>
              <a:schemeClr val="tx2"/>
            </a:solidFill>
            <a:miter lim="800000"/>
            <a:headEnd/>
            <a:tailEnd/>
          </a:ln>
        </p:spPr>
      </p:pic>
      <p:pic>
        <p:nvPicPr>
          <p:cNvPr id="25" name="Picture 14" descr="card1.jpg"/>
          <p:cNvPicPr>
            <a:picLocks noChangeAspect="1"/>
          </p:cNvPicPr>
          <p:nvPr/>
        </p:nvPicPr>
        <p:blipFill>
          <a:blip r:embed="rId7" cstate="print"/>
          <a:srcRect l="10312"/>
          <a:stretch>
            <a:fillRect/>
          </a:stretch>
        </p:blipFill>
        <p:spPr bwMode="auto">
          <a:xfrm>
            <a:off x="838200" y="1550988"/>
            <a:ext cx="777875" cy="1071562"/>
          </a:xfrm>
          <a:prstGeom prst="rect">
            <a:avLst/>
          </a:prstGeom>
          <a:noFill/>
          <a:ln w="9525">
            <a:solidFill>
              <a:schemeClr val="tx2"/>
            </a:solidFill>
            <a:miter lim="800000"/>
            <a:headEnd/>
            <a:tailEnd/>
          </a:ln>
        </p:spPr>
      </p:pic>
      <p:pic>
        <p:nvPicPr>
          <p:cNvPr id="26" name="Picture 19" descr="wireless.jpg"/>
          <p:cNvPicPr>
            <a:picLocks noChangeAspect="1"/>
          </p:cNvPicPr>
          <p:nvPr/>
        </p:nvPicPr>
        <p:blipFill>
          <a:blip r:embed="rId8" cstate="print"/>
          <a:srcRect/>
          <a:stretch>
            <a:fillRect/>
          </a:stretch>
        </p:blipFill>
        <p:spPr bwMode="auto">
          <a:xfrm>
            <a:off x="838200" y="762000"/>
            <a:ext cx="777875" cy="625475"/>
          </a:xfrm>
          <a:prstGeom prst="rect">
            <a:avLst/>
          </a:prstGeom>
          <a:noFill/>
          <a:ln w="9525">
            <a:solidFill>
              <a:schemeClr val="tx2"/>
            </a:solidFill>
            <a:miter lim="800000"/>
            <a:headEnd/>
            <a:tailEnd/>
          </a:ln>
        </p:spPr>
      </p:pic>
      <p:pic>
        <p:nvPicPr>
          <p:cNvPr id="1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322207"/>
            <a:ext cx="7418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52400" y="228600"/>
            <a:ext cx="527685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912813" rtl="0" eaLnBrk="0" fontAlgn="base" hangingPunct="0">
              <a:spcBef>
                <a:spcPct val="0"/>
              </a:spcBef>
              <a:spcAft>
                <a:spcPct val="0"/>
              </a:spcAft>
              <a:defRPr sz="2400" kern="1200">
                <a:solidFill>
                  <a:srgbClr val="777777"/>
                </a:solidFill>
                <a:latin typeface="Century Gothic" pitchFamily="34" charset="0"/>
                <a:ea typeface="+mj-ea"/>
                <a:cs typeface="+mj-cs"/>
              </a:defRPr>
            </a:lvl1pPr>
            <a:lvl2pPr algn="l" defTabSz="912813" rtl="0" eaLnBrk="0" fontAlgn="base" hangingPunct="0">
              <a:spcBef>
                <a:spcPct val="0"/>
              </a:spcBef>
              <a:spcAft>
                <a:spcPct val="0"/>
              </a:spcAft>
              <a:defRPr sz="2400">
                <a:solidFill>
                  <a:srgbClr val="777777"/>
                </a:solidFill>
                <a:latin typeface="Century Gothic" pitchFamily="34" charset="0"/>
              </a:defRPr>
            </a:lvl2pPr>
            <a:lvl3pPr algn="l" defTabSz="912813" rtl="0" eaLnBrk="0" fontAlgn="base" hangingPunct="0">
              <a:spcBef>
                <a:spcPct val="0"/>
              </a:spcBef>
              <a:spcAft>
                <a:spcPct val="0"/>
              </a:spcAft>
              <a:defRPr sz="2400">
                <a:solidFill>
                  <a:srgbClr val="777777"/>
                </a:solidFill>
                <a:latin typeface="Century Gothic" pitchFamily="34" charset="0"/>
              </a:defRPr>
            </a:lvl3pPr>
            <a:lvl4pPr algn="l" defTabSz="912813" rtl="0" eaLnBrk="0" fontAlgn="base" hangingPunct="0">
              <a:spcBef>
                <a:spcPct val="0"/>
              </a:spcBef>
              <a:spcAft>
                <a:spcPct val="0"/>
              </a:spcAft>
              <a:defRPr sz="2400">
                <a:solidFill>
                  <a:srgbClr val="777777"/>
                </a:solidFill>
                <a:latin typeface="Century Gothic" pitchFamily="34" charset="0"/>
              </a:defRPr>
            </a:lvl4pPr>
            <a:lvl5pPr algn="l" defTabSz="912813" rtl="0" eaLnBrk="0" fontAlgn="base" hangingPunct="0">
              <a:spcBef>
                <a:spcPct val="0"/>
              </a:spcBef>
              <a:spcAft>
                <a:spcPct val="0"/>
              </a:spcAft>
              <a:defRPr sz="2400">
                <a:solidFill>
                  <a:srgbClr val="777777"/>
                </a:solidFill>
                <a:latin typeface="Century Gothic" pitchFamily="34" charset="0"/>
              </a:defRPr>
            </a:lvl5pPr>
            <a:lvl6pPr marL="457200" algn="l" defTabSz="912813" rtl="0" fontAlgn="base">
              <a:spcBef>
                <a:spcPct val="0"/>
              </a:spcBef>
              <a:spcAft>
                <a:spcPct val="0"/>
              </a:spcAft>
              <a:defRPr sz="2400">
                <a:solidFill>
                  <a:schemeClr val="tx2"/>
                </a:solidFill>
                <a:latin typeface="Century Gothic" pitchFamily="34" charset="0"/>
              </a:defRPr>
            </a:lvl6pPr>
            <a:lvl7pPr marL="914400" algn="l" defTabSz="912813" rtl="0" fontAlgn="base">
              <a:spcBef>
                <a:spcPct val="0"/>
              </a:spcBef>
              <a:spcAft>
                <a:spcPct val="0"/>
              </a:spcAft>
              <a:defRPr sz="2400">
                <a:solidFill>
                  <a:schemeClr val="tx2"/>
                </a:solidFill>
                <a:latin typeface="Century Gothic" pitchFamily="34" charset="0"/>
              </a:defRPr>
            </a:lvl7pPr>
            <a:lvl8pPr marL="1371600" algn="l" defTabSz="912813" rtl="0" fontAlgn="base">
              <a:spcBef>
                <a:spcPct val="0"/>
              </a:spcBef>
              <a:spcAft>
                <a:spcPct val="0"/>
              </a:spcAft>
              <a:defRPr sz="2400">
                <a:solidFill>
                  <a:schemeClr val="tx2"/>
                </a:solidFill>
                <a:latin typeface="Century Gothic" pitchFamily="34" charset="0"/>
              </a:defRPr>
            </a:lvl8pPr>
            <a:lvl9pPr marL="1828800" algn="l" defTabSz="912813" rtl="0" fontAlgn="base">
              <a:spcBef>
                <a:spcPct val="0"/>
              </a:spcBef>
              <a:spcAft>
                <a:spcPct val="0"/>
              </a:spcAft>
              <a:defRPr sz="2400">
                <a:solidFill>
                  <a:schemeClr val="tx2"/>
                </a:solidFill>
                <a:latin typeface="Century Gothic" pitchFamily="34" charset="0"/>
              </a:defRPr>
            </a:lvl9pPr>
          </a:lstStyle>
          <a:p>
            <a:r>
              <a:rPr lang="en-US" sz="2000" dirty="0" smtClean="0"/>
              <a:t>Broad Financial Services Experience</a:t>
            </a:r>
          </a:p>
        </p:txBody>
      </p:sp>
      <p:sp>
        <p:nvSpPr>
          <p:cNvPr id="6" name="TextBox 5"/>
          <p:cNvSpPr txBox="1"/>
          <p:nvPr/>
        </p:nvSpPr>
        <p:spPr>
          <a:xfrm>
            <a:off x="457200" y="1057870"/>
            <a:ext cx="8153400" cy="923330"/>
          </a:xfrm>
          <a:prstGeom prst="rect">
            <a:avLst/>
          </a:prstGeom>
          <a:noFill/>
        </p:spPr>
        <p:txBody>
          <a:bodyPr wrap="square" rtlCol="0">
            <a:spAutoFit/>
          </a:bodyPr>
          <a:lstStyle/>
          <a:p>
            <a:r>
              <a:rPr lang="en-US" dirty="0" smtClean="0">
                <a:latin typeface="+mn-lt"/>
              </a:rPr>
              <a:t>PA clients offer insurance, high yield deposits, merchant processing, insurance, and other financial services.  PA provides directly relevant expertise to drive much more value from these programs.</a:t>
            </a:r>
          </a:p>
        </p:txBody>
      </p:sp>
      <p:sp>
        <p:nvSpPr>
          <p:cNvPr id="5" name="Rectangle 4"/>
          <p:cNvSpPr>
            <a:spLocks noChangeArrowheads="1"/>
          </p:cNvSpPr>
          <p:nvPr/>
        </p:nvSpPr>
        <p:spPr bwMode="auto">
          <a:xfrm>
            <a:off x="685800" y="2057400"/>
            <a:ext cx="8001000" cy="4182683"/>
          </a:xfrm>
          <a:prstGeom prst="rect">
            <a:avLst/>
          </a:prstGeom>
        </p:spPr>
        <p:txBody>
          <a:bodyPr wrap="square">
            <a:spAutoFit/>
          </a:bodyPr>
          <a:lstStyle/>
          <a:p>
            <a:pPr marL="342900" indent="-342900">
              <a:spcBef>
                <a:spcPts val="300"/>
              </a:spcBef>
              <a:spcAft>
                <a:spcPts val="300"/>
              </a:spcAft>
              <a:tabLst>
                <a:tab pos="236538" algn="l"/>
                <a:tab pos="457200" algn="l"/>
                <a:tab pos="693738" algn="l"/>
              </a:tabLst>
            </a:pPr>
            <a:r>
              <a:rPr lang="en-US" altLang="en-US" sz="1600" dirty="0" smtClean="0">
                <a:solidFill>
                  <a:schemeClr val="tx2">
                    <a:lumMod val="60000"/>
                    <a:lumOff val="40000"/>
                  </a:schemeClr>
                </a:solidFill>
                <a:latin typeface="+mn-lt"/>
              </a:rPr>
              <a:t>Co-brand Debit and Prepaid Programs</a:t>
            </a:r>
          </a:p>
          <a:p>
            <a:pPr marL="342900" indent="-342900">
              <a:spcBef>
                <a:spcPts val="300"/>
              </a:spcBef>
              <a:spcAft>
                <a:spcPts val="300"/>
              </a:spcAft>
              <a:buFontTx/>
              <a:buChar char="•"/>
              <a:tabLst>
                <a:tab pos="236538" algn="l"/>
                <a:tab pos="457200" algn="l"/>
                <a:tab pos="693738" algn="l"/>
              </a:tabLst>
            </a:pPr>
            <a:r>
              <a:rPr lang="en-US" sz="1400" dirty="0" smtClean="0">
                <a:latin typeface="+mn-lt"/>
              </a:rPr>
              <a:t>Multiple projects including largest prepaid strategy and RFP in 2012</a:t>
            </a:r>
          </a:p>
          <a:p>
            <a:pPr marL="342900" indent="-342900">
              <a:spcBef>
                <a:spcPts val="300"/>
              </a:spcBef>
              <a:spcAft>
                <a:spcPts val="300"/>
              </a:spcAft>
              <a:buFontTx/>
              <a:buChar char="•"/>
              <a:tabLst>
                <a:tab pos="236538" algn="l"/>
                <a:tab pos="457200" algn="l"/>
                <a:tab pos="693738" algn="l"/>
              </a:tabLst>
            </a:pPr>
            <a:r>
              <a:rPr lang="en-US" sz="1400" dirty="0" smtClean="0">
                <a:latin typeface="+mn-lt"/>
              </a:rPr>
              <a:t>“Green Banking” Offer and Gift Card Expansion</a:t>
            </a:r>
          </a:p>
          <a:p>
            <a:pPr marL="342900" indent="-342900">
              <a:spcBef>
                <a:spcPts val="300"/>
              </a:spcBef>
              <a:spcAft>
                <a:spcPts val="300"/>
              </a:spcAft>
              <a:buFontTx/>
              <a:buChar char="•"/>
              <a:tabLst>
                <a:tab pos="236538" algn="l"/>
                <a:tab pos="457200" algn="l"/>
                <a:tab pos="693738" algn="l"/>
              </a:tabLst>
            </a:pPr>
            <a:r>
              <a:rPr lang="en-US" sz="1400" dirty="0" smtClean="0">
                <a:latin typeface="+mn-lt"/>
              </a:rPr>
              <a:t>Debit 2.0 (multiple projects)</a:t>
            </a:r>
            <a:endParaRPr lang="en-US" altLang="en-US" sz="1400" dirty="0" smtClean="0">
              <a:solidFill>
                <a:schemeClr val="tx2">
                  <a:lumMod val="60000"/>
                  <a:lumOff val="40000"/>
                </a:schemeClr>
              </a:solidFill>
              <a:latin typeface="+mn-lt"/>
              <a:cs typeface="+mn-cs"/>
            </a:endParaRPr>
          </a:p>
          <a:p>
            <a:pPr marL="342900" indent="-342900">
              <a:spcBef>
                <a:spcPts val="300"/>
              </a:spcBef>
              <a:spcAft>
                <a:spcPts val="300"/>
              </a:spcAft>
              <a:tabLst>
                <a:tab pos="236538" algn="l"/>
                <a:tab pos="457200" algn="l"/>
                <a:tab pos="693738" algn="l"/>
              </a:tabLst>
            </a:pPr>
            <a:r>
              <a:rPr lang="en-US" altLang="en-US" sz="1600" dirty="0" smtClean="0">
                <a:solidFill>
                  <a:schemeClr val="tx2">
                    <a:lumMod val="60000"/>
                    <a:lumOff val="40000"/>
                  </a:schemeClr>
                </a:solidFill>
                <a:latin typeface="+mn-lt"/>
                <a:cs typeface="+mn-cs"/>
              </a:rPr>
              <a:t>Banking and Deposit Programs</a:t>
            </a:r>
          </a:p>
          <a:p>
            <a:pPr marL="342900" indent="-342900">
              <a:spcBef>
                <a:spcPts val="300"/>
              </a:spcBef>
              <a:spcAft>
                <a:spcPts val="300"/>
              </a:spcAft>
              <a:buFontTx/>
              <a:buChar char="•"/>
              <a:tabLst>
                <a:tab pos="236538" algn="l"/>
                <a:tab pos="457200" algn="l"/>
                <a:tab pos="693738" algn="l"/>
              </a:tabLst>
            </a:pPr>
            <a:r>
              <a:rPr lang="en-US" altLang="en-US" sz="1400" dirty="0">
                <a:latin typeface="+mn-lt"/>
              </a:rPr>
              <a:t>PA structured the largest </a:t>
            </a:r>
            <a:r>
              <a:rPr lang="en-US" altLang="en-US" sz="1400" dirty="0" smtClean="0">
                <a:latin typeface="+mn-lt"/>
              </a:rPr>
              <a:t>third party CD/MM </a:t>
            </a:r>
            <a:r>
              <a:rPr lang="en-US" altLang="en-US" sz="1400" dirty="0">
                <a:latin typeface="+mn-lt"/>
              </a:rPr>
              <a:t>program</a:t>
            </a:r>
          </a:p>
          <a:p>
            <a:pPr marL="342900" indent="-342900">
              <a:spcBef>
                <a:spcPts val="300"/>
              </a:spcBef>
              <a:spcAft>
                <a:spcPts val="300"/>
              </a:spcAft>
              <a:buFontTx/>
              <a:buChar char="•"/>
              <a:tabLst>
                <a:tab pos="236538" algn="l"/>
                <a:tab pos="457200" algn="l"/>
                <a:tab pos="693738" algn="l"/>
              </a:tabLst>
            </a:pPr>
            <a:r>
              <a:rPr lang="en-US" altLang="en-US" sz="1400" dirty="0">
                <a:latin typeface="+mn-lt"/>
              </a:rPr>
              <a:t>Comprehensive direct banking </a:t>
            </a:r>
            <a:r>
              <a:rPr lang="en-US" altLang="en-US" sz="1400" dirty="0" smtClean="0">
                <a:latin typeface="+mn-lt"/>
              </a:rPr>
              <a:t>and mortgage strategy</a:t>
            </a:r>
            <a:r>
              <a:rPr lang="en-US" altLang="en-US" sz="1400" dirty="0">
                <a:latin typeface="+mn-lt"/>
              </a:rPr>
              <a:t>, product design, and </a:t>
            </a:r>
            <a:r>
              <a:rPr lang="en-US" altLang="en-US" sz="1400" dirty="0" smtClean="0">
                <a:latin typeface="+mn-lt"/>
              </a:rPr>
              <a:t>implementation</a:t>
            </a:r>
          </a:p>
          <a:p>
            <a:pPr marL="342900" indent="-342900">
              <a:spcBef>
                <a:spcPts val="300"/>
              </a:spcBef>
              <a:spcAft>
                <a:spcPts val="300"/>
              </a:spcAft>
              <a:buFontTx/>
              <a:buChar char="•"/>
              <a:tabLst>
                <a:tab pos="236538" algn="l"/>
                <a:tab pos="457200" algn="l"/>
                <a:tab pos="693738" algn="l"/>
              </a:tabLst>
            </a:pPr>
            <a:r>
              <a:rPr lang="en-US" altLang="en-US" sz="1400" dirty="0" smtClean="0">
                <a:latin typeface="+mn-lt"/>
              </a:rPr>
              <a:t>Self issuance and bank charter evaluation</a:t>
            </a:r>
            <a:endParaRPr lang="en-US" altLang="en-US" sz="1400" dirty="0">
              <a:latin typeface="+mn-lt"/>
            </a:endParaRPr>
          </a:p>
          <a:p>
            <a:pPr marL="342900" lvl="0" indent="-342900">
              <a:spcBef>
                <a:spcPts val="300"/>
              </a:spcBef>
              <a:spcAft>
                <a:spcPts val="300"/>
              </a:spcAft>
              <a:tabLst>
                <a:tab pos="236538" algn="l"/>
                <a:tab pos="457200" algn="l"/>
                <a:tab pos="693738" algn="l"/>
              </a:tabLst>
            </a:pPr>
            <a:r>
              <a:rPr lang="en-US" altLang="en-US" sz="1600" dirty="0" smtClean="0">
                <a:solidFill>
                  <a:srgbClr val="1F497D">
                    <a:lumMod val="60000"/>
                    <a:lumOff val="40000"/>
                  </a:srgbClr>
                </a:solidFill>
                <a:latin typeface="Calibri"/>
              </a:rPr>
              <a:t>Insurance (P&amp;C and Life)</a:t>
            </a:r>
            <a:endParaRPr lang="en-US" altLang="en-US" sz="1600" dirty="0">
              <a:solidFill>
                <a:srgbClr val="1F497D">
                  <a:lumMod val="60000"/>
                  <a:lumOff val="40000"/>
                </a:srgbClr>
              </a:solidFill>
              <a:latin typeface="Calibri"/>
            </a:endParaRPr>
          </a:p>
          <a:p>
            <a:pPr marL="342900" lvl="0" indent="-342900">
              <a:spcBef>
                <a:spcPts val="300"/>
              </a:spcBef>
              <a:spcAft>
                <a:spcPts val="300"/>
              </a:spcAft>
              <a:buFontTx/>
              <a:buChar char="•"/>
              <a:tabLst>
                <a:tab pos="236538" algn="l"/>
                <a:tab pos="457200" algn="l"/>
                <a:tab pos="693738" algn="l"/>
              </a:tabLst>
            </a:pPr>
            <a:r>
              <a:rPr lang="en-US" altLang="en-US" sz="1400" dirty="0">
                <a:solidFill>
                  <a:prstClr val="black"/>
                </a:solidFill>
                <a:latin typeface="Calibri"/>
              </a:rPr>
              <a:t>S</a:t>
            </a:r>
            <a:r>
              <a:rPr lang="en-US" altLang="en-US" sz="1400" dirty="0" smtClean="0">
                <a:solidFill>
                  <a:prstClr val="black"/>
                </a:solidFill>
                <a:latin typeface="Calibri"/>
              </a:rPr>
              <a:t>ingle endorsement program structuring and RFPs</a:t>
            </a:r>
          </a:p>
          <a:p>
            <a:pPr marL="342900" lvl="0" indent="-342900">
              <a:spcBef>
                <a:spcPts val="300"/>
              </a:spcBef>
              <a:spcAft>
                <a:spcPts val="300"/>
              </a:spcAft>
              <a:buFontTx/>
              <a:buChar char="•"/>
              <a:tabLst>
                <a:tab pos="236538" algn="l"/>
                <a:tab pos="457200" algn="l"/>
                <a:tab pos="693738" algn="l"/>
              </a:tabLst>
            </a:pPr>
            <a:r>
              <a:rPr lang="en-US" altLang="en-US" sz="1400" dirty="0" smtClean="0">
                <a:solidFill>
                  <a:prstClr val="black"/>
                </a:solidFill>
                <a:latin typeface="Calibri"/>
              </a:rPr>
              <a:t>Multi-carrier marketplace and quote engine development</a:t>
            </a:r>
            <a:endParaRPr lang="en-US" altLang="en-US" sz="1400" dirty="0" smtClean="0">
              <a:latin typeface="+mn-lt"/>
            </a:endParaRPr>
          </a:p>
          <a:p>
            <a:pPr marL="342900" indent="-342900" eaLnBrk="0" hangingPunct="0">
              <a:lnSpc>
                <a:spcPct val="80000"/>
              </a:lnSpc>
              <a:spcBef>
                <a:spcPts val="300"/>
              </a:spcBef>
              <a:spcAft>
                <a:spcPts val="300"/>
              </a:spcAft>
              <a:tabLst>
                <a:tab pos="236538" algn="l"/>
                <a:tab pos="457200" algn="l"/>
                <a:tab pos="693738" algn="l"/>
              </a:tabLst>
              <a:defRPr/>
            </a:pPr>
            <a:r>
              <a:rPr lang="en-US" altLang="en-US" sz="1600" dirty="0" smtClean="0">
                <a:solidFill>
                  <a:schemeClr val="tx2">
                    <a:lumMod val="60000"/>
                    <a:lumOff val="40000"/>
                  </a:schemeClr>
                </a:solidFill>
                <a:latin typeface="+mn-lt"/>
              </a:rPr>
              <a:t>Comprehensive Financial Services Marketplaces</a:t>
            </a:r>
            <a:endParaRPr lang="en-US" altLang="en-US" sz="1600" dirty="0" smtClean="0">
              <a:latin typeface="+mn-lt"/>
            </a:endParaRPr>
          </a:p>
          <a:p>
            <a:pPr marL="342900" indent="-342900">
              <a:spcBef>
                <a:spcPts val="300"/>
              </a:spcBef>
              <a:spcAft>
                <a:spcPts val="300"/>
              </a:spcAft>
              <a:buFontTx/>
              <a:buChar char="•"/>
              <a:tabLst>
                <a:tab pos="236538" algn="l"/>
                <a:tab pos="457200" algn="l"/>
                <a:tab pos="693738" algn="l"/>
              </a:tabLst>
            </a:pPr>
            <a:r>
              <a:rPr lang="en-US" sz="1400" dirty="0" smtClean="0">
                <a:latin typeface="+mn-lt"/>
              </a:rPr>
              <a:t>Multiple client projects to evaluate customer engagement and financials</a:t>
            </a:r>
            <a:endParaRPr lang="en-US" sz="1400" dirty="0">
              <a:latin typeface="+mn-lt"/>
            </a:endParaRPr>
          </a:p>
          <a:p>
            <a:pPr marL="342900" indent="-342900">
              <a:spcBef>
                <a:spcPts val="300"/>
              </a:spcBef>
              <a:spcAft>
                <a:spcPts val="300"/>
              </a:spcAft>
              <a:buFontTx/>
              <a:buChar char="•"/>
              <a:tabLst>
                <a:tab pos="236538" algn="l"/>
                <a:tab pos="457200" algn="l"/>
                <a:tab pos="693738" algn="l"/>
              </a:tabLst>
            </a:pPr>
            <a:r>
              <a:rPr lang="en-US" sz="1400" dirty="0" smtClean="0">
                <a:latin typeface="+mn-lt"/>
              </a:rPr>
              <a:t>Proprietary development effort (Cinch Financial) for white label implementation</a:t>
            </a:r>
            <a:endParaRPr lang="en-US" sz="1400" dirty="0">
              <a:latin typeface="+mn-lt"/>
            </a:endParaRPr>
          </a:p>
        </p:txBody>
      </p:sp>
    </p:spTree>
    <p:extLst>
      <p:ext uri="{BB962C8B-B14F-4D97-AF65-F5344CB8AC3E}">
        <p14:creationId xmlns:p14="http://schemas.microsoft.com/office/powerpoint/2010/main" val="91481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381000" y="1066800"/>
            <a:ext cx="8153400" cy="2985433"/>
          </a:xfrm>
          <a:prstGeom prst="rect">
            <a:avLst/>
          </a:prstGeom>
          <a:noFill/>
          <a:ln w="9525">
            <a:noFill/>
            <a:miter lim="800000"/>
            <a:headEnd/>
            <a:tailEnd/>
          </a:ln>
        </p:spPr>
        <p:txBody>
          <a:bodyPr wrap="square">
            <a:spAutoFit/>
          </a:bodyPr>
          <a:lstStyle/>
          <a:p>
            <a:pPr marL="225425" indent="-225425">
              <a:spcBef>
                <a:spcPts val="600"/>
              </a:spcBef>
              <a:spcAft>
                <a:spcPts val="0"/>
              </a:spcAft>
              <a:buClr>
                <a:schemeClr val="tx2">
                  <a:lumMod val="60000"/>
                  <a:lumOff val="40000"/>
                </a:schemeClr>
              </a:buClr>
              <a:buFont typeface="Wingdings" pitchFamily="2" charset="2"/>
              <a:buChar char="ü"/>
              <a:defRPr/>
            </a:pPr>
            <a:r>
              <a:rPr lang="en-US" sz="1400" dirty="0">
                <a:latin typeface="+mn-lt"/>
              </a:rPr>
              <a:t>Founded in 2002, with offices in Wellesley, </a:t>
            </a:r>
            <a:r>
              <a:rPr lang="en-US" sz="1400" dirty="0" smtClean="0">
                <a:latin typeface="+mn-lt"/>
              </a:rPr>
              <a:t>Massachusetts.</a:t>
            </a:r>
            <a:endParaRPr lang="en-US" sz="1400" dirty="0">
              <a:latin typeface="+mn-lt"/>
            </a:endParaRPr>
          </a:p>
          <a:p>
            <a:pPr marL="225425" indent="-225425">
              <a:spcBef>
                <a:spcPts val="600"/>
              </a:spcBef>
              <a:spcAft>
                <a:spcPts val="0"/>
              </a:spcAft>
              <a:buClr>
                <a:schemeClr val="tx2">
                  <a:lumMod val="60000"/>
                  <a:lumOff val="40000"/>
                </a:schemeClr>
              </a:buClr>
              <a:buFont typeface="Wingdings" pitchFamily="2" charset="2"/>
              <a:buChar char="ü"/>
              <a:defRPr/>
            </a:pPr>
            <a:r>
              <a:rPr lang="en-US" sz="1400" dirty="0">
                <a:solidFill>
                  <a:srgbClr val="000000"/>
                </a:solidFill>
                <a:latin typeface="+mn-lt"/>
              </a:rPr>
              <a:t>PA has over </a:t>
            </a:r>
            <a:r>
              <a:rPr lang="en-US" sz="1400" dirty="0" smtClean="0">
                <a:solidFill>
                  <a:srgbClr val="000000"/>
                </a:solidFill>
                <a:latin typeface="+mn-lt"/>
              </a:rPr>
              <a:t>50 </a:t>
            </a:r>
            <a:r>
              <a:rPr lang="en-US" sz="1400" dirty="0">
                <a:solidFill>
                  <a:srgbClr val="000000"/>
                </a:solidFill>
                <a:latin typeface="+mn-lt"/>
              </a:rPr>
              <a:t>program partners across the cobrand, financial institution, </a:t>
            </a:r>
            <a:r>
              <a:rPr lang="en-US" sz="1400" dirty="0" smtClean="0">
                <a:solidFill>
                  <a:srgbClr val="000000"/>
                </a:solidFill>
                <a:latin typeface="+mn-lt"/>
              </a:rPr>
              <a:t>college/university and </a:t>
            </a:r>
            <a:r>
              <a:rPr lang="en-US" sz="1400" dirty="0">
                <a:solidFill>
                  <a:srgbClr val="000000"/>
                </a:solidFill>
                <a:latin typeface="+mn-lt"/>
              </a:rPr>
              <a:t>membership marketplace</a:t>
            </a:r>
            <a:r>
              <a:rPr lang="en-US" sz="1400" dirty="0" smtClean="0">
                <a:solidFill>
                  <a:srgbClr val="000000"/>
                </a:solidFill>
                <a:latin typeface="+mn-lt"/>
              </a:rPr>
              <a:t>.</a:t>
            </a:r>
          </a:p>
          <a:p>
            <a:pPr marL="225425" indent="-225425">
              <a:spcBef>
                <a:spcPts val="600"/>
              </a:spcBef>
              <a:spcAft>
                <a:spcPts val="0"/>
              </a:spcAft>
              <a:buClr>
                <a:schemeClr val="tx2">
                  <a:lumMod val="60000"/>
                  <a:lumOff val="40000"/>
                </a:schemeClr>
              </a:buClr>
              <a:buFont typeface="Wingdings" pitchFamily="2" charset="2"/>
              <a:buChar char="ü"/>
              <a:defRPr/>
            </a:pPr>
            <a:r>
              <a:rPr lang="en-US" sz="1400" dirty="0">
                <a:latin typeface="Calibri"/>
                <a:ea typeface="Calibri"/>
              </a:rPr>
              <a:t>Our partner base represents 3 million credit card holders with $15B in annual spend; 1.2 million deposit accounts with deposit balances of $6.5B; </a:t>
            </a:r>
            <a:r>
              <a:rPr lang="en-US" sz="1400" dirty="0" smtClean="0">
                <a:latin typeface="Calibri"/>
                <a:ea typeface="Calibri"/>
              </a:rPr>
              <a:t>over $100 million of mortgage and other secured loans; and over $325 </a:t>
            </a:r>
            <a:r>
              <a:rPr lang="en-US" sz="1400" dirty="0">
                <a:latin typeface="Calibri"/>
                <a:ea typeface="Calibri"/>
              </a:rPr>
              <a:t>million in annual partner compensation and rewards </a:t>
            </a:r>
            <a:r>
              <a:rPr lang="en-US" sz="1400" dirty="0" smtClean="0">
                <a:latin typeface="Calibri"/>
                <a:ea typeface="Calibri"/>
              </a:rPr>
              <a:t>funding.  In aggregate, PA clients represent a marketing universe of over 140 million individuals.</a:t>
            </a:r>
          </a:p>
          <a:p>
            <a:pPr marL="225425" indent="-225425">
              <a:spcBef>
                <a:spcPts val="600"/>
              </a:spcBef>
              <a:spcAft>
                <a:spcPts val="0"/>
              </a:spcAft>
              <a:buClr>
                <a:schemeClr val="tx2">
                  <a:lumMod val="60000"/>
                  <a:lumOff val="40000"/>
                </a:schemeClr>
              </a:buClr>
              <a:buFont typeface="Wingdings" pitchFamily="2" charset="2"/>
              <a:buChar char="ü"/>
              <a:defRPr/>
            </a:pPr>
            <a:r>
              <a:rPr lang="en-US" sz="1400" dirty="0" smtClean="0">
                <a:solidFill>
                  <a:srgbClr val="000000"/>
                </a:solidFill>
                <a:latin typeface="+mn-lt"/>
              </a:rPr>
              <a:t>All PA personnel come from the financial services industry and have been involved in hundreds of partnership programs. We now apply our experience, insight and know-how to provide value to our partners and their programs.</a:t>
            </a:r>
          </a:p>
          <a:p>
            <a:pPr marL="225425" indent="-225425">
              <a:spcBef>
                <a:spcPts val="600"/>
              </a:spcBef>
              <a:spcAft>
                <a:spcPts val="0"/>
              </a:spcAft>
              <a:buClr>
                <a:schemeClr val="tx2">
                  <a:lumMod val="60000"/>
                  <a:lumOff val="40000"/>
                </a:schemeClr>
              </a:buClr>
              <a:buFont typeface="Wingdings" pitchFamily="2" charset="2"/>
              <a:buChar char="ü"/>
              <a:defRPr/>
            </a:pPr>
            <a:r>
              <a:rPr lang="en-US" sz="1400" dirty="0" smtClean="0">
                <a:solidFill>
                  <a:srgbClr val="000000"/>
                </a:solidFill>
                <a:latin typeface="+mn-lt"/>
              </a:rPr>
              <a:t>Areas of expertise:</a:t>
            </a:r>
            <a:endParaRPr lang="en-US" sz="1400" dirty="0">
              <a:solidFill>
                <a:srgbClr val="000000"/>
              </a:solidFill>
              <a:latin typeface="+mn-lt"/>
            </a:endParaRPr>
          </a:p>
          <a:p>
            <a:pPr marL="801688" lvl="1" indent="-346075">
              <a:spcBef>
                <a:spcPts val="0"/>
              </a:spcBef>
              <a:spcAft>
                <a:spcPts val="0"/>
              </a:spcAft>
              <a:buClr>
                <a:schemeClr val="tx2">
                  <a:lumMod val="60000"/>
                  <a:lumOff val="40000"/>
                </a:schemeClr>
              </a:buClr>
              <a:buFont typeface="Wingdings" pitchFamily="2" charset="2"/>
              <a:buChar char="Ø"/>
              <a:defRPr/>
            </a:pPr>
            <a:endParaRPr lang="en-US" sz="1400" dirty="0">
              <a:solidFill>
                <a:srgbClr val="000000"/>
              </a:solidFill>
              <a:latin typeface="+mn-lt"/>
            </a:endParaRPr>
          </a:p>
        </p:txBody>
      </p:sp>
      <p:sp>
        <p:nvSpPr>
          <p:cNvPr id="7180" name="Title 13"/>
          <p:cNvSpPr>
            <a:spLocks noGrp="1"/>
          </p:cNvSpPr>
          <p:nvPr>
            <p:ph type="title"/>
          </p:nvPr>
        </p:nvSpPr>
        <p:spPr/>
        <p:txBody>
          <a:bodyPr/>
          <a:lstStyle/>
          <a:p>
            <a:r>
              <a:rPr lang="en-US" sz="2000" dirty="0" smtClean="0"/>
              <a:t>Advisory Background</a:t>
            </a:r>
          </a:p>
        </p:txBody>
      </p:sp>
      <p:sp>
        <p:nvSpPr>
          <p:cNvPr id="10" name="TextBox 9"/>
          <p:cNvSpPr txBox="1"/>
          <p:nvPr/>
        </p:nvSpPr>
        <p:spPr>
          <a:xfrm>
            <a:off x="381000" y="3843223"/>
            <a:ext cx="4038600" cy="1323439"/>
          </a:xfrm>
          <a:prstGeom prst="rect">
            <a:avLst/>
          </a:prstGeom>
          <a:solidFill>
            <a:srgbClr val="F9FBFD"/>
          </a:solidFill>
        </p:spPr>
        <p:txBody>
          <a:bodyPr wrap="square" rtlCol="0" anchor="ctr">
            <a:spAutoFit/>
          </a:bodyPr>
          <a:lstStyle/>
          <a:p>
            <a:r>
              <a:rPr lang="en-US" sz="1400" u="sng" dirty="0" smtClean="0">
                <a:solidFill>
                  <a:schemeClr val="tx2">
                    <a:lumMod val="60000"/>
                    <a:lumOff val="40000"/>
                  </a:schemeClr>
                </a:solidFill>
                <a:latin typeface="+mn-lt"/>
              </a:rPr>
              <a:t>Cobranded and Affinity Payment Products</a:t>
            </a:r>
          </a:p>
          <a:p>
            <a:pPr marL="168275" lvl="0" indent="-166688">
              <a:spcBef>
                <a:spcPts val="300"/>
              </a:spcBef>
              <a:spcAft>
                <a:spcPts val="0"/>
              </a:spcAft>
              <a:buFont typeface="Arial" pitchFamily="34" charset="0"/>
              <a:buChar char="•"/>
              <a:defRPr/>
            </a:pPr>
            <a:r>
              <a:rPr lang="en-US" sz="1400" dirty="0" smtClean="0">
                <a:solidFill>
                  <a:srgbClr val="000000"/>
                </a:solidFill>
                <a:latin typeface="+mn-lt"/>
              </a:rPr>
              <a:t>Cobrand Credit &amp; Charge Cards</a:t>
            </a:r>
          </a:p>
          <a:p>
            <a:pPr marL="168275" lvl="0" indent="-166688">
              <a:spcBef>
                <a:spcPts val="300"/>
              </a:spcBef>
              <a:spcAft>
                <a:spcPts val="0"/>
              </a:spcAft>
              <a:buFont typeface="Arial" pitchFamily="34" charset="0"/>
              <a:buChar char="•"/>
              <a:defRPr/>
            </a:pPr>
            <a:r>
              <a:rPr lang="en-US" sz="1400" dirty="0" smtClean="0">
                <a:solidFill>
                  <a:srgbClr val="000000"/>
                </a:solidFill>
                <a:latin typeface="+mn-lt"/>
              </a:rPr>
              <a:t>Small Business Credit &amp; Charge Cards</a:t>
            </a:r>
          </a:p>
          <a:p>
            <a:pPr marL="168275" lvl="0" indent="-166688">
              <a:spcBef>
                <a:spcPts val="300"/>
              </a:spcBef>
              <a:spcAft>
                <a:spcPts val="0"/>
              </a:spcAft>
              <a:buFont typeface="Arial" pitchFamily="34" charset="0"/>
              <a:buChar char="•"/>
              <a:defRPr/>
            </a:pPr>
            <a:r>
              <a:rPr lang="en-US" sz="1400" dirty="0" smtClean="0">
                <a:solidFill>
                  <a:srgbClr val="000000"/>
                </a:solidFill>
                <a:latin typeface="+mn-lt"/>
              </a:rPr>
              <a:t>Traditional Debit &amp; Decoupled Debit</a:t>
            </a:r>
          </a:p>
          <a:p>
            <a:pPr marL="168275" lvl="0" indent="-166688">
              <a:spcBef>
                <a:spcPts val="300"/>
              </a:spcBef>
              <a:spcAft>
                <a:spcPts val="0"/>
              </a:spcAft>
              <a:buFont typeface="Arial" pitchFamily="34" charset="0"/>
              <a:buChar char="•"/>
              <a:defRPr/>
            </a:pPr>
            <a:r>
              <a:rPr lang="en-US" sz="1400" dirty="0" smtClean="0">
                <a:solidFill>
                  <a:srgbClr val="000000"/>
                </a:solidFill>
                <a:latin typeface="+mn-lt"/>
              </a:rPr>
              <a:t>Reloadable/Open Loop Prepaid Cards</a:t>
            </a:r>
          </a:p>
        </p:txBody>
      </p:sp>
      <p:sp>
        <p:nvSpPr>
          <p:cNvPr id="11" name="TextBox 10"/>
          <p:cNvSpPr txBox="1"/>
          <p:nvPr/>
        </p:nvSpPr>
        <p:spPr>
          <a:xfrm>
            <a:off x="4572000" y="3810000"/>
            <a:ext cx="4114800" cy="1384995"/>
          </a:xfrm>
          <a:prstGeom prst="rect">
            <a:avLst/>
          </a:prstGeom>
          <a:solidFill>
            <a:srgbClr val="F9FBFD"/>
          </a:solidFill>
        </p:spPr>
        <p:txBody>
          <a:bodyPr wrap="square" rtlCol="0">
            <a:spAutoFit/>
          </a:bodyPr>
          <a:lstStyle/>
          <a:p>
            <a:r>
              <a:rPr lang="en-US" sz="1400" u="sng" dirty="0" smtClean="0">
                <a:solidFill>
                  <a:schemeClr val="tx2">
                    <a:lumMod val="60000"/>
                    <a:lumOff val="40000"/>
                  </a:schemeClr>
                </a:solidFill>
                <a:latin typeface="+mn-lt"/>
              </a:rPr>
              <a:t>Banking &amp; Wealth Management</a:t>
            </a:r>
          </a:p>
          <a:p>
            <a:pPr marL="166688" indent="-166688" defTabSz="914400" eaLnBrk="0" hangingPunct="0">
              <a:buFont typeface="Arial" pitchFamily="34" charset="0"/>
              <a:buChar char="•"/>
              <a:tabLst>
                <a:tab pos="1082675" algn="l"/>
              </a:tabLst>
            </a:pPr>
            <a:r>
              <a:rPr lang="en-US" sz="1400" dirty="0" smtClean="0">
                <a:solidFill>
                  <a:srgbClr val="000000"/>
                </a:solidFill>
                <a:latin typeface="+mn-lt"/>
              </a:rPr>
              <a:t>Demand Deposit/Checking Accounts</a:t>
            </a:r>
          </a:p>
          <a:p>
            <a:pPr marL="166688" indent="-166688" defTabSz="914400" eaLnBrk="0" hangingPunct="0">
              <a:buFont typeface="Arial" pitchFamily="34" charset="0"/>
              <a:buChar char="•"/>
              <a:tabLst>
                <a:tab pos="1082675" algn="l"/>
              </a:tabLst>
            </a:pPr>
            <a:r>
              <a:rPr lang="en-US" sz="1400" dirty="0" smtClean="0">
                <a:solidFill>
                  <a:srgbClr val="000000"/>
                </a:solidFill>
                <a:latin typeface="+mn-lt"/>
              </a:rPr>
              <a:t>CD &amp; Money Market Programs </a:t>
            </a:r>
          </a:p>
          <a:p>
            <a:pPr marL="166688" indent="-166688" defTabSz="914400" eaLnBrk="0" hangingPunct="0">
              <a:buFont typeface="Arial" pitchFamily="34" charset="0"/>
              <a:buChar char="•"/>
              <a:tabLst>
                <a:tab pos="1082675" algn="l"/>
              </a:tabLst>
            </a:pPr>
            <a:r>
              <a:rPr lang="en-US" sz="1400" dirty="0" smtClean="0">
                <a:solidFill>
                  <a:srgbClr val="000000"/>
                </a:solidFill>
                <a:latin typeface="+mn-lt"/>
              </a:rPr>
              <a:t>Goal-based Savings &amp; Investment Programs</a:t>
            </a:r>
          </a:p>
          <a:p>
            <a:pPr marL="166688" indent="-166688" defTabSz="914400" eaLnBrk="0" hangingPunct="0">
              <a:buFont typeface="Arial" pitchFamily="34" charset="0"/>
              <a:buChar char="•"/>
              <a:tabLst>
                <a:tab pos="1082675" algn="l"/>
              </a:tabLst>
            </a:pPr>
            <a:r>
              <a:rPr lang="en-US" sz="1400" dirty="0" smtClean="0">
                <a:solidFill>
                  <a:srgbClr val="000000"/>
                </a:solidFill>
                <a:latin typeface="+mn-lt"/>
              </a:rPr>
              <a:t>Wealth Management Services </a:t>
            </a:r>
          </a:p>
          <a:p>
            <a:pPr marL="166688" indent="-166688" defTabSz="914400" eaLnBrk="0" hangingPunct="0">
              <a:buFont typeface="Arial" pitchFamily="34" charset="0"/>
              <a:buChar char="•"/>
              <a:tabLst>
                <a:tab pos="1082675" algn="l"/>
              </a:tabLst>
            </a:pPr>
            <a:r>
              <a:rPr lang="en-US" sz="1400" dirty="0" smtClean="0">
                <a:solidFill>
                  <a:srgbClr val="000000"/>
                </a:solidFill>
                <a:latin typeface="+mn-lt"/>
              </a:rPr>
              <a:t>Mortgage and Lending Programs</a:t>
            </a:r>
          </a:p>
        </p:txBody>
      </p:sp>
      <p:sp>
        <p:nvSpPr>
          <p:cNvPr id="13" name="TextBox 12"/>
          <p:cNvSpPr txBox="1"/>
          <p:nvPr/>
        </p:nvSpPr>
        <p:spPr>
          <a:xfrm>
            <a:off x="381000" y="5383649"/>
            <a:ext cx="4038600" cy="1169551"/>
          </a:xfrm>
          <a:prstGeom prst="rect">
            <a:avLst/>
          </a:prstGeom>
          <a:solidFill>
            <a:srgbClr val="F9FBFD"/>
          </a:solidFill>
        </p:spPr>
        <p:txBody>
          <a:bodyPr wrap="square" rtlCol="0">
            <a:spAutoFit/>
          </a:bodyPr>
          <a:lstStyle/>
          <a:p>
            <a:r>
              <a:rPr lang="en-US" sz="1400" u="sng" dirty="0" smtClean="0">
                <a:solidFill>
                  <a:schemeClr val="tx2">
                    <a:lumMod val="60000"/>
                    <a:lumOff val="40000"/>
                  </a:schemeClr>
                </a:solidFill>
                <a:latin typeface="+mn-lt"/>
              </a:rPr>
              <a:t>Rewards Programs</a:t>
            </a:r>
          </a:p>
          <a:p>
            <a:pPr marL="166688" indent="-166688" defTabSz="914400" eaLnBrk="0" hangingPunct="0">
              <a:buFont typeface="Arial" pitchFamily="34" charset="0"/>
              <a:buChar char="•"/>
              <a:tabLst>
                <a:tab pos="1082675" algn="l"/>
              </a:tabLst>
            </a:pPr>
            <a:r>
              <a:rPr lang="en-US" sz="1400" dirty="0" smtClean="0">
                <a:solidFill>
                  <a:srgbClr val="000000"/>
                </a:solidFill>
                <a:latin typeface="+mn-lt"/>
              </a:rPr>
              <a:t>Reward Program Strategy &amp; Development</a:t>
            </a:r>
          </a:p>
          <a:p>
            <a:pPr marL="166688" indent="-166688" defTabSz="914400" eaLnBrk="0" hangingPunct="0">
              <a:buFont typeface="Arial" pitchFamily="34" charset="0"/>
              <a:buChar char="•"/>
              <a:tabLst>
                <a:tab pos="1082675" algn="l"/>
              </a:tabLst>
            </a:pPr>
            <a:r>
              <a:rPr lang="en-US" sz="1400" dirty="0" smtClean="0">
                <a:solidFill>
                  <a:srgbClr val="000000"/>
                </a:solidFill>
                <a:latin typeface="+mn-lt"/>
              </a:rPr>
              <a:t>Value Proposition Strategy</a:t>
            </a:r>
          </a:p>
          <a:p>
            <a:pPr marL="166688" indent="-166688" defTabSz="914400" eaLnBrk="0" hangingPunct="0">
              <a:buFont typeface="Arial" pitchFamily="34" charset="0"/>
              <a:buChar char="•"/>
              <a:tabLst>
                <a:tab pos="1082675" algn="l"/>
              </a:tabLst>
            </a:pPr>
            <a:r>
              <a:rPr lang="en-US" sz="1400" dirty="0" smtClean="0">
                <a:solidFill>
                  <a:srgbClr val="000000"/>
                </a:solidFill>
                <a:latin typeface="+mn-lt"/>
              </a:rPr>
              <a:t>Merchant Funded Rewards Networks</a:t>
            </a:r>
          </a:p>
          <a:p>
            <a:pPr marL="166688" indent="-166688" defTabSz="914400" eaLnBrk="0" hangingPunct="0">
              <a:buFont typeface="Arial" pitchFamily="34" charset="0"/>
              <a:buChar char="•"/>
              <a:tabLst>
                <a:tab pos="1082675" algn="l"/>
              </a:tabLst>
            </a:pPr>
            <a:r>
              <a:rPr lang="en-US" sz="1400" dirty="0" smtClean="0">
                <a:solidFill>
                  <a:srgbClr val="000000"/>
                </a:solidFill>
                <a:latin typeface="+mn-lt"/>
              </a:rPr>
              <a:t>Discount Programs</a:t>
            </a:r>
          </a:p>
        </p:txBody>
      </p:sp>
      <p:sp>
        <p:nvSpPr>
          <p:cNvPr id="14" name="TextBox 13"/>
          <p:cNvSpPr txBox="1"/>
          <p:nvPr/>
        </p:nvSpPr>
        <p:spPr>
          <a:xfrm>
            <a:off x="4572000" y="5382768"/>
            <a:ext cx="4114800" cy="1069524"/>
          </a:xfrm>
          <a:prstGeom prst="rect">
            <a:avLst/>
          </a:prstGeom>
          <a:solidFill>
            <a:srgbClr val="F9FBFD"/>
          </a:solidFill>
        </p:spPr>
        <p:txBody>
          <a:bodyPr wrap="square" rtlCol="0" anchor="t">
            <a:spAutoFit/>
          </a:bodyPr>
          <a:lstStyle/>
          <a:p>
            <a:r>
              <a:rPr lang="en-US" sz="1400" u="sng" dirty="0" smtClean="0">
                <a:solidFill>
                  <a:schemeClr val="tx2">
                    <a:lumMod val="60000"/>
                    <a:lumOff val="40000"/>
                  </a:schemeClr>
                </a:solidFill>
                <a:latin typeface="+mn-lt"/>
              </a:rPr>
              <a:t>Insurance &amp; Fee-Based Services</a:t>
            </a:r>
          </a:p>
          <a:p>
            <a:pPr marL="166688" indent="-166688" defTabSz="914400" eaLnBrk="0" hangingPunct="0">
              <a:spcBef>
                <a:spcPts val="300"/>
              </a:spcBef>
              <a:buFont typeface="Arial" pitchFamily="34" charset="0"/>
              <a:buChar char="•"/>
              <a:tabLst>
                <a:tab pos="1082675" algn="l"/>
              </a:tabLst>
            </a:pPr>
            <a:r>
              <a:rPr lang="en-US" sz="1400" dirty="0" smtClean="0">
                <a:solidFill>
                  <a:srgbClr val="000000"/>
                </a:solidFill>
                <a:latin typeface="+mn-lt"/>
              </a:rPr>
              <a:t>Insurance (Auto, Home, Term Life)                   </a:t>
            </a:r>
          </a:p>
          <a:p>
            <a:pPr marL="166688" indent="-166688" defTabSz="914400" eaLnBrk="0" hangingPunct="0">
              <a:spcBef>
                <a:spcPts val="300"/>
              </a:spcBef>
              <a:buFont typeface="Arial" pitchFamily="34" charset="0"/>
              <a:buChar char="•"/>
              <a:tabLst>
                <a:tab pos="1082675" algn="l"/>
              </a:tabLst>
            </a:pPr>
            <a:r>
              <a:rPr lang="en-US" sz="1400" dirty="0" smtClean="0">
                <a:solidFill>
                  <a:srgbClr val="000000"/>
                </a:solidFill>
                <a:latin typeface="+mn-lt"/>
              </a:rPr>
              <a:t>ID Protection Programs</a:t>
            </a:r>
          </a:p>
          <a:p>
            <a:pPr marL="166688" indent="-166688" defTabSz="914400" eaLnBrk="0" hangingPunct="0">
              <a:spcBef>
                <a:spcPts val="300"/>
              </a:spcBef>
              <a:buFont typeface="Arial" pitchFamily="34" charset="0"/>
              <a:buChar char="•"/>
              <a:tabLst>
                <a:tab pos="1082675" algn="l"/>
              </a:tabLst>
            </a:pPr>
            <a:r>
              <a:rPr lang="en-US" sz="1400" dirty="0" smtClean="0">
                <a:solidFill>
                  <a:srgbClr val="000000"/>
                </a:solidFill>
                <a:latin typeface="+mn-lt"/>
              </a:rPr>
              <a:t>Other Specialized Products</a:t>
            </a:r>
          </a:p>
        </p:txBody>
      </p:sp>
    </p:spTree>
    <p:extLst>
      <p:ext uri="{BB962C8B-B14F-4D97-AF65-F5344CB8AC3E}">
        <p14:creationId xmlns:p14="http://schemas.microsoft.com/office/powerpoint/2010/main" val="3144934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57"/>
          <p:cNvSpPr>
            <a:spLocks noGrp="1"/>
          </p:cNvSpPr>
          <p:nvPr>
            <p:ph type="title"/>
          </p:nvPr>
        </p:nvSpPr>
        <p:spPr/>
        <p:txBody>
          <a:bodyPr/>
          <a:lstStyle/>
          <a:p>
            <a:r>
              <a:rPr lang="en-US" sz="2000" dirty="0" smtClean="0"/>
              <a:t>Partnership Clients</a:t>
            </a:r>
          </a:p>
        </p:txBody>
      </p:sp>
      <p:grpSp>
        <p:nvGrpSpPr>
          <p:cNvPr id="15" name="Group 79"/>
          <p:cNvGrpSpPr/>
          <p:nvPr/>
        </p:nvGrpSpPr>
        <p:grpSpPr>
          <a:xfrm>
            <a:off x="6069437" y="381000"/>
            <a:ext cx="2922163" cy="6172205"/>
            <a:chOff x="6096000" y="457195"/>
            <a:chExt cx="2922163" cy="6172205"/>
          </a:xfrm>
        </p:grpSpPr>
        <p:grpSp>
          <p:nvGrpSpPr>
            <p:cNvPr id="17" name="Group 66"/>
            <p:cNvGrpSpPr>
              <a:grpSpLocks/>
            </p:cNvGrpSpPr>
            <p:nvPr/>
          </p:nvGrpSpPr>
          <p:grpSpPr bwMode="auto">
            <a:xfrm>
              <a:off x="6096000" y="457195"/>
              <a:ext cx="2922163" cy="6096000"/>
              <a:chOff x="138752" y="554405"/>
              <a:chExt cx="2922163" cy="6096549"/>
            </a:xfrm>
          </p:grpSpPr>
          <p:pic>
            <p:nvPicPr>
              <p:cNvPr id="10298" name="Picture 11" descr="HeaderL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1515" y="6305668"/>
                <a:ext cx="1017163" cy="345286"/>
              </a:xfrm>
              <a:prstGeom prst="rect">
                <a:avLst/>
              </a:prstGeom>
              <a:noFill/>
              <a:ln w="9525">
                <a:noFill/>
                <a:miter lim="800000"/>
                <a:headEnd/>
                <a:tailEnd/>
              </a:ln>
            </p:spPr>
          </p:pic>
          <p:pic>
            <p:nvPicPr>
              <p:cNvPr id="10299" name="Picture 19" descr="Northern Trust Anchor logo"/>
              <p:cNvPicPr>
                <a:picLocks noChangeAspect="1" noChangeArrowheads="1"/>
              </p:cNvPicPr>
              <p:nvPr/>
            </p:nvPicPr>
            <p:blipFill>
              <a:blip r:embed="rId4" cstate="print"/>
              <a:srcRect r="9076"/>
              <a:stretch>
                <a:fillRect/>
              </a:stretch>
            </p:blipFill>
            <p:spPr bwMode="auto">
              <a:xfrm>
                <a:off x="217223" y="2228146"/>
                <a:ext cx="1535377" cy="383845"/>
              </a:xfrm>
              <a:prstGeom prst="rect">
                <a:avLst/>
              </a:prstGeom>
              <a:noFill/>
              <a:ln w="9525">
                <a:noFill/>
                <a:miter lim="800000"/>
                <a:headEnd/>
                <a:tailEnd/>
              </a:ln>
            </p:spPr>
          </p:pic>
          <p:pic>
            <p:nvPicPr>
              <p:cNvPr id="10314" name="Picture 26" descr="CAA"/>
              <p:cNvPicPr>
                <a:picLocks noChangeAspect="1" noChangeArrowheads="1"/>
              </p:cNvPicPr>
              <p:nvPr/>
            </p:nvPicPr>
            <p:blipFill>
              <a:blip r:embed="rId5" cstate="print"/>
              <a:srcRect/>
              <a:stretch>
                <a:fillRect/>
              </a:stretch>
            </p:blipFill>
            <p:spPr bwMode="auto">
              <a:xfrm>
                <a:off x="2298700" y="6042030"/>
                <a:ext cx="685800" cy="425451"/>
              </a:xfrm>
              <a:prstGeom prst="rect">
                <a:avLst/>
              </a:prstGeom>
              <a:noFill/>
              <a:ln w="9525">
                <a:noFill/>
                <a:miter lim="800000"/>
                <a:headEnd/>
                <a:tailEnd/>
              </a:ln>
            </p:spPr>
          </p:pic>
          <p:pic>
            <p:nvPicPr>
              <p:cNvPr id="10301" name="Picture 28" descr="AAA 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057400" y="1240267"/>
                <a:ext cx="914400" cy="587375"/>
              </a:xfrm>
              <a:prstGeom prst="rect">
                <a:avLst/>
              </a:prstGeom>
              <a:noFill/>
              <a:ln w="9525">
                <a:noFill/>
                <a:miter lim="800000"/>
                <a:headEnd/>
                <a:tailEnd/>
              </a:ln>
            </p:spPr>
          </p:pic>
          <p:pic>
            <p:nvPicPr>
              <p:cNvPr id="10302" name="Picture 22" descr="y3"/>
              <p:cNvPicPr>
                <a:picLocks noChangeAspect="1" noChangeArrowheads="1"/>
              </p:cNvPicPr>
              <p:nvPr/>
            </p:nvPicPr>
            <p:blipFill>
              <a:blip r:embed="rId7" cstate="print"/>
              <a:srcRect/>
              <a:stretch>
                <a:fillRect/>
              </a:stretch>
            </p:blipFill>
            <p:spPr bwMode="auto">
              <a:xfrm>
                <a:off x="1232115" y="6431879"/>
                <a:ext cx="1143000" cy="219075"/>
              </a:xfrm>
              <a:prstGeom prst="rect">
                <a:avLst/>
              </a:prstGeom>
              <a:noFill/>
              <a:ln w="9525">
                <a:noFill/>
                <a:miter lim="800000"/>
                <a:headEnd/>
                <a:tailEnd/>
              </a:ln>
            </p:spPr>
          </p:pic>
          <p:pic>
            <p:nvPicPr>
              <p:cNvPr id="10303" name="Picture 2" descr="http://rds.yahoo.com/_ylt=A0WTb_oEbKRI0CcAX8SjzbkF/SIG=1313j2iu4/EXP=1218821508/**http%3A/www.carlisletheatre.org/ul_img/sovereign%2520bank%2520logo%2520web.jpg"/>
              <p:cNvPicPr>
                <a:picLocks noChangeAspect="1" noChangeArrowheads="1"/>
              </p:cNvPicPr>
              <p:nvPr/>
            </p:nvPicPr>
            <p:blipFill>
              <a:blip r:embed="rId8" cstate="print"/>
              <a:srcRect/>
              <a:stretch>
                <a:fillRect/>
              </a:stretch>
            </p:blipFill>
            <p:spPr bwMode="auto">
              <a:xfrm>
                <a:off x="165315" y="3221645"/>
                <a:ext cx="1600200" cy="341421"/>
              </a:xfrm>
              <a:prstGeom prst="rect">
                <a:avLst/>
              </a:prstGeom>
              <a:noFill/>
              <a:ln w="9525">
                <a:noFill/>
                <a:miter lim="800000"/>
                <a:headEnd/>
                <a:tailEnd/>
              </a:ln>
            </p:spPr>
          </p:pic>
          <p:pic>
            <p:nvPicPr>
              <p:cNvPr id="10304" name="Picture 29" descr="delux logo.jpg"/>
              <p:cNvPicPr>
                <a:picLocks noChangeAspect="1"/>
              </p:cNvPicPr>
              <p:nvPr/>
            </p:nvPicPr>
            <p:blipFill>
              <a:blip r:embed="rId9" cstate="print"/>
              <a:srcRect/>
              <a:stretch>
                <a:fillRect/>
              </a:stretch>
            </p:blipFill>
            <p:spPr bwMode="auto">
              <a:xfrm>
                <a:off x="1707164" y="4804814"/>
                <a:ext cx="390452" cy="335834"/>
              </a:xfrm>
              <a:prstGeom prst="rect">
                <a:avLst/>
              </a:prstGeom>
              <a:noFill/>
              <a:ln w="9525">
                <a:noFill/>
                <a:miter lim="800000"/>
                <a:headEnd/>
                <a:tailEnd/>
              </a:ln>
            </p:spPr>
          </p:pic>
          <p:pic>
            <p:nvPicPr>
              <p:cNvPr id="10305" name="Picture 27" descr="Natl Geo logo.jpg"/>
              <p:cNvPicPr>
                <a:picLocks noChangeAspect="1"/>
              </p:cNvPicPr>
              <p:nvPr/>
            </p:nvPicPr>
            <p:blipFill>
              <a:blip r:embed="rId10" cstate="print"/>
              <a:srcRect/>
              <a:stretch>
                <a:fillRect/>
              </a:stretch>
            </p:blipFill>
            <p:spPr bwMode="auto">
              <a:xfrm>
                <a:off x="214952" y="5736472"/>
                <a:ext cx="1066800" cy="306388"/>
              </a:xfrm>
              <a:prstGeom prst="rect">
                <a:avLst/>
              </a:prstGeom>
              <a:noFill/>
              <a:ln w="9525">
                <a:noFill/>
                <a:miter lim="800000"/>
                <a:headEnd/>
                <a:tailEnd/>
              </a:ln>
            </p:spPr>
          </p:pic>
          <p:pic>
            <p:nvPicPr>
              <p:cNvPr id="10306" name="Picture 9"/>
              <p:cNvPicPr>
                <a:picLocks noChangeAspect="1" noChangeArrowheads="1"/>
              </p:cNvPicPr>
              <p:nvPr/>
            </p:nvPicPr>
            <p:blipFill>
              <a:blip r:embed="rId11" cstate="print"/>
              <a:srcRect/>
              <a:stretch>
                <a:fillRect/>
              </a:stretch>
            </p:blipFill>
            <p:spPr bwMode="auto">
              <a:xfrm>
                <a:off x="1917915" y="3221645"/>
                <a:ext cx="1143000" cy="349250"/>
              </a:xfrm>
              <a:prstGeom prst="rect">
                <a:avLst/>
              </a:prstGeom>
              <a:noFill/>
              <a:ln w="9525">
                <a:noFill/>
                <a:miter lim="800000"/>
                <a:headEnd/>
                <a:tailEnd/>
              </a:ln>
            </p:spPr>
          </p:pic>
          <p:pic>
            <p:nvPicPr>
              <p:cNvPr id="10307" name="Picture 4" descr="http://rds.yahoo.com/_ylt=A0WTb_uBbKRItV0AuzSjzbkF/SIG=12iprpenl/EXP=1218821633/**http%3A/www.acehardwarelaramie.com/images/ace_hardware_logo.jpg"/>
              <p:cNvPicPr>
                <a:picLocks noChangeAspect="1" noChangeArrowheads="1"/>
              </p:cNvPicPr>
              <p:nvPr/>
            </p:nvPicPr>
            <p:blipFill>
              <a:blip r:embed="rId12" cstate="print"/>
              <a:srcRect/>
              <a:stretch>
                <a:fillRect/>
              </a:stretch>
            </p:blipFill>
            <p:spPr bwMode="auto">
              <a:xfrm>
                <a:off x="317715" y="5177326"/>
                <a:ext cx="762000" cy="482938"/>
              </a:xfrm>
              <a:prstGeom prst="rect">
                <a:avLst/>
              </a:prstGeom>
              <a:noFill/>
              <a:ln w="9525">
                <a:noFill/>
                <a:miter lim="800000"/>
                <a:headEnd/>
                <a:tailEnd/>
              </a:ln>
            </p:spPr>
          </p:pic>
          <p:pic>
            <p:nvPicPr>
              <p:cNvPr id="10308" name="Picture 25" descr="fidelity logo trans.png"/>
              <p:cNvPicPr>
                <a:picLocks noChangeAspect="1"/>
              </p:cNvPicPr>
              <p:nvPr/>
            </p:nvPicPr>
            <p:blipFill>
              <a:blip r:embed="rId13" cstate="print"/>
              <a:srcRect/>
              <a:stretch>
                <a:fillRect/>
              </a:stretch>
            </p:blipFill>
            <p:spPr bwMode="auto">
              <a:xfrm>
                <a:off x="304800" y="1392680"/>
                <a:ext cx="1447800" cy="368300"/>
              </a:xfrm>
              <a:prstGeom prst="rect">
                <a:avLst/>
              </a:prstGeom>
              <a:noFill/>
              <a:ln w="9525">
                <a:noFill/>
                <a:miter lim="800000"/>
                <a:headEnd/>
                <a:tailEnd/>
              </a:ln>
            </p:spPr>
          </p:pic>
          <p:pic>
            <p:nvPicPr>
              <p:cNvPr id="10309" name="Picture 26" descr="orvis logo.jpg"/>
              <p:cNvPicPr>
                <a:picLocks noChangeAspect="1"/>
              </p:cNvPicPr>
              <p:nvPr/>
            </p:nvPicPr>
            <p:blipFill>
              <a:blip r:embed="rId14" cstate="print">
                <a:clrChange>
                  <a:clrFrom>
                    <a:srgbClr val="FFFFFF"/>
                  </a:clrFrom>
                  <a:clrTo>
                    <a:srgbClr val="FFFFFF">
                      <a:alpha val="0"/>
                    </a:srgbClr>
                  </a:clrTo>
                </a:clrChange>
              </a:blip>
              <a:srcRect/>
              <a:stretch>
                <a:fillRect/>
              </a:stretch>
            </p:blipFill>
            <p:spPr bwMode="auto">
              <a:xfrm>
                <a:off x="304931" y="4737872"/>
                <a:ext cx="1231984" cy="388945"/>
              </a:xfrm>
              <a:prstGeom prst="rect">
                <a:avLst/>
              </a:prstGeom>
              <a:noFill/>
              <a:ln w="9525">
                <a:noFill/>
                <a:miter lim="800000"/>
                <a:headEnd/>
                <a:tailEnd/>
              </a:ln>
            </p:spPr>
          </p:pic>
          <p:pic>
            <p:nvPicPr>
              <p:cNvPr id="10310" name="Picture 5"/>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942828" y="1773711"/>
                <a:ext cx="1081315" cy="609659"/>
              </a:xfrm>
              <a:prstGeom prst="rect">
                <a:avLst/>
              </a:prstGeom>
              <a:noFill/>
              <a:ln w="9525">
                <a:noFill/>
                <a:miter lim="800000"/>
                <a:headEnd/>
                <a:tailEnd/>
              </a:ln>
            </p:spPr>
          </p:pic>
          <p:pic>
            <p:nvPicPr>
              <p:cNvPr id="10311" name="Picture 28" descr="WaWa Logo for docs.jpg"/>
              <p:cNvPicPr>
                <a:picLocks noChangeAspect="1"/>
              </p:cNvPicPr>
              <p:nvPr/>
            </p:nvPicPr>
            <p:blipFill>
              <a:blip r:embed="rId16" cstate="print"/>
              <a:srcRect/>
              <a:stretch>
                <a:fillRect/>
              </a:stretch>
            </p:blipFill>
            <p:spPr bwMode="auto">
              <a:xfrm>
                <a:off x="2333552" y="4788116"/>
                <a:ext cx="574963" cy="258918"/>
              </a:xfrm>
              <a:prstGeom prst="rect">
                <a:avLst/>
              </a:prstGeom>
              <a:noFill/>
              <a:ln w="9525">
                <a:noFill/>
                <a:miter lim="800000"/>
                <a:headEnd/>
                <a:tailEnd/>
              </a:ln>
            </p:spPr>
          </p:pic>
          <p:sp>
            <p:nvSpPr>
              <p:cNvPr id="10313" name="Rectangle 58"/>
              <p:cNvSpPr>
                <a:spLocks noChangeArrowheads="1"/>
              </p:cNvSpPr>
              <p:nvPr/>
            </p:nvSpPr>
            <p:spPr bwMode="auto">
              <a:xfrm>
                <a:off x="138752" y="554405"/>
                <a:ext cx="2895600" cy="685867"/>
              </a:xfrm>
              <a:prstGeom prst="rect">
                <a:avLst/>
              </a:prstGeom>
              <a:noFill/>
              <a:ln w="9525">
                <a:noFill/>
                <a:miter lim="800000"/>
                <a:headEnd/>
                <a:tailEnd/>
              </a:ln>
            </p:spPr>
            <p:txBody>
              <a:bodyPr anchor="b"/>
              <a:lstStyle/>
              <a:p>
                <a:pPr algn="ctr"/>
                <a:r>
                  <a:rPr lang="en-US" sz="2400" dirty="0">
                    <a:solidFill>
                      <a:srgbClr val="969696"/>
                    </a:solidFill>
                    <a:latin typeface="Century Gothic" pitchFamily="34" charset="0"/>
                  </a:rPr>
                  <a:t>corporate</a:t>
                </a:r>
              </a:p>
            </p:txBody>
          </p:sp>
        </p:grpSp>
        <p:sp>
          <p:nvSpPr>
            <p:cNvPr id="78" name="Rectangle 77"/>
            <p:cNvSpPr/>
            <p:nvPr/>
          </p:nvSpPr>
          <p:spPr>
            <a:xfrm>
              <a:off x="6096000" y="1143000"/>
              <a:ext cx="2895600" cy="54864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p:txBody>
        </p:sp>
      </p:grpSp>
      <p:pic>
        <p:nvPicPr>
          <p:cNvPr id="10294" name="Picture 67" descr="BerkHath.jpg"/>
          <p:cNvPicPr>
            <a:picLocks noChangeAspect="1"/>
          </p:cNvPicPr>
          <p:nvPr/>
        </p:nvPicPr>
        <p:blipFill>
          <a:blip r:embed="rId17" cstate="print"/>
          <a:srcRect/>
          <a:stretch>
            <a:fillRect/>
          </a:stretch>
        </p:blipFill>
        <p:spPr bwMode="auto">
          <a:xfrm>
            <a:off x="7308275" y="5562600"/>
            <a:ext cx="1607125" cy="212098"/>
          </a:xfrm>
          <a:prstGeom prst="rect">
            <a:avLst/>
          </a:prstGeom>
          <a:noFill/>
          <a:ln w="9525">
            <a:noFill/>
            <a:miter lim="800000"/>
            <a:headEnd/>
            <a:tailEnd/>
          </a:ln>
        </p:spPr>
      </p:pic>
      <p:pic>
        <p:nvPicPr>
          <p:cNvPr id="10295" name="Picture 1"/>
          <p:cNvPicPr>
            <a:picLocks noChangeAspect="1" noChangeArrowheads="1"/>
          </p:cNvPicPr>
          <p:nvPr/>
        </p:nvPicPr>
        <p:blipFill>
          <a:blip r:embed="rId18" cstate="print"/>
          <a:srcRect/>
          <a:stretch>
            <a:fillRect/>
          </a:stretch>
        </p:blipFill>
        <p:spPr bwMode="auto">
          <a:xfrm>
            <a:off x="7407693" y="5755828"/>
            <a:ext cx="676930" cy="289014"/>
          </a:xfrm>
          <a:prstGeom prst="rect">
            <a:avLst/>
          </a:prstGeom>
          <a:noFill/>
          <a:ln w="9525">
            <a:noFill/>
            <a:miter lim="800000"/>
            <a:headEnd/>
            <a:tailEnd/>
          </a:ln>
        </p:spPr>
      </p:pic>
      <p:pic>
        <p:nvPicPr>
          <p:cNvPr id="1026" name="Picture 2"/>
          <p:cNvPicPr>
            <a:picLocks noChangeAspect="1" noChangeArrowheads="1"/>
          </p:cNvPicPr>
          <p:nvPr/>
        </p:nvPicPr>
        <p:blipFill>
          <a:blip r:embed="rId19" cstate="print"/>
          <a:srcRect/>
          <a:stretch>
            <a:fillRect/>
          </a:stretch>
        </p:blipFill>
        <p:spPr bwMode="auto">
          <a:xfrm>
            <a:off x="6248400" y="1625557"/>
            <a:ext cx="1462087" cy="355643"/>
          </a:xfrm>
          <a:prstGeom prst="rect">
            <a:avLst/>
          </a:prstGeom>
          <a:noFill/>
          <a:ln w="9525">
            <a:noFill/>
            <a:miter lim="800000"/>
            <a:headEnd/>
            <a:tailEnd/>
          </a:ln>
        </p:spPr>
      </p:pic>
      <p:pic>
        <p:nvPicPr>
          <p:cNvPr id="22530" name="Picture 2"/>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64481" t="55556" r="5840" b="37030"/>
          <a:stretch/>
        </p:blipFill>
        <p:spPr bwMode="auto">
          <a:xfrm>
            <a:off x="7176449" y="5105400"/>
            <a:ext cx="1738951" cy="36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 name="Group 101"/>
          <p:cNvGrpSpPr/>
          <p:nvPr/>
        </p:nvGrpSpPr>
        <p:grpSpPr>
          <a:xfrm>
            <a:off x="3048000" y="1062340"/>
            <a:ext cx="2819400" cy="5490865"/>
            <a:chOff x="2819400" y="1214735"/>
            <a:chExt cx="2819400" cy="5490865"/>
          </a:xfrm>
        </p:grpSpPr>
        <p:grpSp>
          <p:nvGrpSpPr>
            <p:cNvPr id="103" name="Group 102"/>
            <p:cNvGrpSpPr>
              <a:grpSpLocks/>
            </p:cNvGrpSpPr>
            <p:nvPr/>
          </p:nvGrpSpPr>
          <p:grpSpPr bwMode="auto">
            <a:xfrm>
              <a:off x="2819400" y="1214735"/>
              <a:ext cx="2819400" cy="5490865"/>
              <a:chOff x="35256" y="1214174"/>
              <a:chExt cx="2819400" cy="5491426"/>
            </a:xfrm>
          </p:grpSpPr>
          <p:grpSp>
            <p:nvGrpSpPr>
              <p:cNvPr id="106" name="Group 105"/>
              <p:cNvGrpSpPr>
                <a:grpSpLocks/>
              </p:cNvGrpSpPr>
              <p:nvPr/>
            </p:nvGrpSpPr>
            <p:grpSpPr bwMode="auto">
              <a:xfrm>
                <a:off x="35256" y="1214174"/>
                <a:ext cx="2819400" cy="5390400"/>
                <a:chOff x="-4431" y="1021512"/>
                <a:chExt cx="2819400" cy="5390400"/>
              </a:xfrm>
            </p:grpSpPr>
            <p:grpSp>
              <p:nvGrpSpPr>
                <p:cNvPr id="108" name="Group 107"/>
                <p:cNvGrpSpPr>
                  <a:grpSpLocks/>
                </p:cNvGrpSpPr>
                <p:nvPr/>
              </p:nvGrpSpPr>
              <p:grpSpPr bwMode="auto">
                <a:xfrm>
                  <a:off x="-4431" y="1021512"/>
                  <a:ext cx="2819400" cy="5390400"/>
                  <a:chOff x="3007056" y="956424"/>
                  <a:chExt cx="2819400" cy="5390403"/>
                </a:xfrm>
              </p:grpSpPr>
              <p:grpSp>
                <p:nvGrpSpPr>
                  <p:cNvPr id="111" name="Group 110"/>
                  <p:cNvGrpSpPr>
                    <a:grpSpLocks/>
                  </p:cNvGrpSpPr>
                  <p:nvPr/>
                </p:nvGrpSpPr>
                <p:grpSpPr bwMode="auto">
                  <a:xfrm>
                    <a:off x="3063872" y="2220913"/>
                    <a:ext cx="2686054" cy="4125914"/>
                    <a:chOff x="-1406" y="791"/>
                    <a:chExt cx="1692" cy="2599"/>
                  </a:xfrm>
                </p:grpSpPr>
                <p:grpSp>
                  <p:nvGrpSpPr>
                    <p:cNvPr id="113" name="Group 112"/>
                    <p:cNvGrpSpPr>
                      <a:grpSpLocks/>
                    </p:cNvGrpSpPr>
                    <p:nvPr/>
                  </p:nvGrpSpPr>
                  <p:grpSpPr bwMode="auto">
                    <a:xfrm>
                      <a:off x="-1320" y="791"/>
                      <a:ext cx="1397" cy="2279"/>
                      <a:chOff x="-1320" y="791"/>
                      <a:chExt cx="1397" cy="2279"/>
                    </a:xfrm>
                  </p:grpSpPr>
                  <p:pic>
                    <p:nvPicPr>
                      <p:cNvPr id="120" name="Picture 119" descr="National Trust for Historic Preservation">
                        <a:hlinkClick r:id="rId21"/>
                      </p:cNvPr>
                      <p:cNvPicPr>
                        <a:picLocks noChangeAspect="1" noChangeArrowheads="1"/>
                      </p:cNvPicPr>
                      <p:nvPr/>
                    </p:nvPicPr>
                    <p:blipFill>
                      <a:blip r:embed="rId22" cstate="print"/>
                      <a:srcRect/>
                      <a:stretch>
                        <a:fillRect/>
                      </a:stretch>
                    </p:blipFill>
                    <p:spPr bwMode="auto">
                      <a:xfrm>
                        <a:off x="-332" y="906"/>
                        <a:ext cx="409" cy="231"/>
                      </a:xfrm>
                      <a:prstGeom prst="rect">
                        <a:avLst/>
                      </a:prstGeom>
                      <a:noFill/>
                      <a:ln w="9525">
                        <a:noFill/>
                        <a:miter lim="800000"/>
                        <a:headEnd/>
                        <a:tailEnd/>
                      </a:ln>
                    </p:spPr>
                  </p:pic>
                  <p:pic>
                    <p:nvPicPr>
                      <p:cNvPr id="121" name="Picture 120" descr="home_top_left"/>
                      <p:cNvPicPr>
                        <a:picLocks noChangeAspect="1" noChangeArrowheads="1"/>
                      </p:cNvPicPr>
                      <p:nvPr/>
                    </p:nvPicPr>
                    <p:blipFill>
                      <a:blip r:embed="rId23" cstate="print">
                        <a:clrChange>
                          <a:clrFrom>
                            <a:srgbClr val="FFFFFF"/>
                          </a:clrFrom>
                          <a:clrTo>
                            <a:srgbClr val="FFFFFF">
                              <a:alpha val="0"/>
                            </a:srgbClr>
                          </a:clrTo>
                        </a:clrChange>
                      </a:blip>
                      <a:srcRect b="58626"/>
                      <a:stretch>
                        <a:fillRect/>
                      </a:stretch>
                    </p:blipFill>
                    <p:spPr bwMode="auto">
                      <a:xfrm>
                        <a:off x="-1320" y="791"/>
                        <a:ext cx="672" cy="303"/>
                      </a:xfrm>
                      <a:prstGeom prst="rect">
                        <a:avLst/>
                      </a:prstGeom>
                      <a:noFill/>
                      <a:ln w="9525">
                        <a:noFill/>
                        <a:miter lim="800000"/>
                        <a:headEnd/>
                        <a:tailEnd/>
                      </a:ln>
                    </p:spPr>
                  </p:pic>
                  <p:pic>
                    <p:nvPicPr>
                      <p:cNvPr id="122" name="Picture 121" descr="logowithtag_1107"/>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1272" y="1600"/>
                        <a:ext cx="595" cy="265"/>
                      </a:xfrm>
                      <a:prstGeom prst="rect">
                        <a:avLst/>
                      </a:prstGeom>
                      <a:noFill/>
                      <a:ln w="9525">
                        <a:noFill/>
                        <a:miter lim="800000"/>
                        <a:headEnd/>
                        <a:tailEnd/>
                      </a:ln>
                    </p:spPr>
                  </p:pic>
                  <p:pic>
                    <p:nvPicPr>
                      <p:cNvPr id="123" name="Picture 122" descr="horiz_250"/>
                      <p:cNvPicPr>
                        <a:picLocks noChangeAspect="1" noChangeArrowheads="1"/>
                      </p:cNvPicPr>
                      <p:nvPr/>
                    </p:nvPicPr>
                    <p:blipFill>
                      <a:blip r:embed="rId25" cstate="print"/>
                      <a:srcRect/>
                      <a:stretch>
                        <a:fillRect/>
                      </a:stretch>
                    </p:blipFill>
                    <p:spPr bwMode="auto">
                      <a:xfrm>
                        <a:off x="-1268" y="2865"/>
                        <a:ext cx="546" cy="205"/>
                      </a:xfrm>
                      <a:prstGeom prst="rect">
                        <a:avLst/>
                      </a:prstGeom>
                      <a:noFill/>
                      <a:ln w="9525">
                        <a:noFill/>
                        <a:miter lim="800000"/>
                        <a:headEnd/>
                        <a:tailEnd/>
                      </a:ln>
                    </p:spPr>
                  </p:pic>
                  <p:pic>
                    <p:nvPicPr>
                      <p:cNvPr id="124" name="Picture 123" descr="Picture1"/>
                      <p:cNvPicPr>
                        <a:picLocks noChangeAspect="1" noChangeArrowheads="1"/>
                      </p:cNvPicPr>
                      <p:nvPr/>
                    </p:nvPicPr>
                    <p:blipFill>
                      <a:blip r:embed="rId26" cstate="print"/>
                      <a:srcRect/>
                      <a:stretch>
                        <a:fillRect/>
                      </a:stretch>
                    </p:blipFill>
                    <p:spPr bwMode="auto">
                      <a:xfrm>
                        <a:off x="-1276" y="1965"/>
                        <a:ext cx="554" cy="272"/>
                      </a:xfrm>
                      <a:prstGeom prst="rect">
                        <a:avLst/>
                      </a:prstGeom>
                      <a:noFill/>
                      <a:ln w="9525">
                        <a:noFill/>
                        <a:miter lim="800000"/>
                        <a:headEnd/>
                        <a:tailEnd/>
                      </a:ln>
                    </p:spPr>
                  </p:pic>
                </p:grpSp>
                <p:grpSp>
                  <p:nvGrpSpPr>
                    <p:cNvPr id="114" name="Group 113"/>
                    <p:cNvGrpSpPr>
                      <a:grpSpLocks/>
                    </p:cNvGrpSpPr>
                    <p:nvPr/>
                  </p:nvGrpSpPr>
                  <p:grpSpPr bwMode="auto">
                    <a:xfrm>
                      <a:off x="-1406" y="1216"/>
                      <a:ext cx="1692" cy="2174"/>
                      <a:chOff x="-1406" y="1216"/>
                      <a:chExt cx="1692" cy="2174"/>
                    </a:xfrm>
                  </p:grpSpPr>
                  <p:pic>
                    <p:nvPicPr>
                      <p:cNvPr id="115" name="Picture 114" descr="California Teachers Association"/>
                      <p:cNvPicPr>
                        <a:picLocks noChangeAspect="1" noChangeArrowheads="1"/>
                      </p:cNvPicPr>
                      <p:nvPr/>
                    </p:nvPicPr>
                    <p:blipFill>
                      <a:blip r:embed="rId27" cstate="print"/>
                      <a:srcRect/>
                      <a:stretch>
                        <a:fillRect/>
                      </a:stretch>
                    </p:blipFill>
                    <p:spPr bwMode="auto">
                      <a:xfrm>
                        <a:off x="-1202" y="3191"/>
                        <a:ext cx="1294" cy="199"/>
                      </a:xfrm>
                      <a:prstGeom prst="rect">
                        <a:avLst/>
                      </a:prstGeom>
                      <a:noFill/>
                      <a:ln w="9525">
                        <a:noFill/>
                        <a:miter lim="800000"/>
                        <a:headEnd/>
                        <a:tailEnd/>
                      </a:ln>
                    </p:spPr>
                  </p:pic>
                  <p:pic>
                    <p:nvPicPr>
                      <p:cNvPr id="116" name="Picture 115" descr="nspe_logo"/>
                      <p:cNvPicPr>
                        <a:picLocks noChangeAspect="1" noChangeArrowheads="1"/>
                      </p:cNvPicPr>
                      <p:nvPr/>
                    </p:nvPicPr>
                    <p:blipFill>
                      <a:blip r:embed="rId28" cstate="print"/>
                      <a:srcRect/>
                      <a:stretch>
                        <a:fillRect/>
                      </a:stretch>
                    </p:blipFill>
                    <p:spPr bwMode="auto">
                      <a:xfrm>
                        <a:off x="-626" y="2981"/>
                        <a:ext cx="912" cy="185"/>
                      </a:xfrm>
                      <a:prstGeom prst="rect">
                        <a:avLst/>
                      </a:prstGeom>
                      <a:noFill/>
                      <a:ln w="9525">
                        <a:noFill/>
                        <a:miter lim="800000"/>
                        <a:headEnd/>
                        <a:tailEnd/>
                      </a:ln>
                    </p:spPr>
                  </p:pic>
                  <p:pic>
                    <p:nvPicPr>
                      <p:cNvPr id="117" name="Picture 116" descr="logo_inner"/>
                      <p:cNvPicPr>
                        <a:picLocks noChangeAspect="1" noChangeArrowheads="1"/>
                      </p:cNvPicPr>
                      <p:nvPr/>
                    </p:nvPicPr>
                    <p:blipFill>
                      <a:blip r:embed="rId29" cstate="print"/>
                      <a:srcRect/>
                      <a:stretch>
                        <a:fillRect/>
                      </a:stretch>
                    </p:blipFill>
                    <p:spPr bwMode="auto">
                      <a:xfrm>
                        <a:off x="-1320" y="1216"/>
                        <a:ext cx="682" cy="261"/>
                      </a:xfrm>
                      <a:prstGeom prst="rect">
                        <a:avLst/>
                      </a:prstGeom>
                      <a:noFill/>
                      <a:ln w="9525">
                        <a:noFill/>
                        <a:miter lim="800000"/>
                        <a:headEnd/>
                        <a:tailEnd/>
                      </a:ln>
                    </p:spPr>
                  </p:pic>
                  <p:pic>
                    <p:nvPicPr>
                      <p:cNvPr id="118" name="Picture 117"/>
                      <p:cNvPicPr>
                        <a:picLocks noChangeAspect="1" noChangeArrowheads="1"/>
                      </p:cNvPicPr>
                      <p:nvPr/>
                    </p:nvPicPr>
                    <p:blipFill>
                      <a:blip r:embed="rId30" cstate="print">
                        <a:clrChange>
                          <a:clrFrom>
                            <a:srgbClr val="FFFFFF"/>
                          </a:clrFrom>
                          <a:clrTo>
                            <a:srgbClr val="FFFFFF">
                              <a:alpha val="0"/>
                            </a:srgbClr>
                          </a:clrTo>
                        </a:clrChange>
                      </a:blip>
                      <a:srcRect l="7883" r="8029"/>
                      <a:stretch>
                        <a:fillRect/>
                      </a:stretch>
                    </p:blipFill>
                    <p:spPr bwMode="auto">
                      <a:xfrm>
                        <a:off x="-1406" y="2375"/>
                        <a:ext cx="912" cy="359"/>
                      </a:xfrm>
                      <a:prstGeom prst="rect">
                        <a:avLst/>
                      </a:prstGeom>
                      <a:noFill/>
                      <a:ln w="9525">
                        <a:noFill/>
                        <a:miter lim="800000"/>
                        <a:headEnd/>
                        <a:tailEnd/>
                      </a:ln>
                    </p:spPr>
                  </p:pic>
                  <p:pic>
                    <p:nvPicPr>
                      <p:cNvPr id="119" name="Picture 118"/>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395" y="2590"/>
                        <a:ext cx="624" cy="278"/>
                      </a:xfrm>
                      <a:prstGeom prst="rect">
                        <a:avLst/>
                      </a:prstGeom>
                      <a:noFill/>
                      <a:ln w="9525">
                        <a:noFill/>
                        <a:miter lim="800000"/>
                        <a:headEnd/>
                        <a:tailEnd/>
                      </a:ln>
                    </p:spPr>
                  </p:pic>
                </p:grpSp>
              </p:grpSp>
              <p:sp>
                <p:nvSpPr>
                  <p:cNvPr id="112" name="Rectangle 111"/>
                  <p:cNvSpPr>
                    <a:spLocks noChangeArrowheads="1"/>
                  </p:cNvSpPr>
                  <p:nvPr/>
                </p:nvSpPr>
                <p:spPr bwMode="auto">
                  <a:xfrm>
                    <a:off x="3007056" y="956424"/>
                    <a:ext cx="2819400" cy="461712"/>
                  </a:xfrm>
                  <a:prstGeom prst="rect">
                    <a:avLst/>
                  </a:prstGeom>
                  <a:noFill/>
                  <a:ln w="9525">
                    <a:noFill/>
                    <a:miter lim="800000"/>
                    <a:headEnd/>
                    <a:tailEnd/>
                  </a:ln>
                </p:spPr>
                <p:txBody>
                  <a:bodyPr wrap="square">
                    <a:spAutoFit/>
                  </a:bodyPr>
                  <a:lstStyle>
                    <a:defPPr>
                      <a:defRPr lang="en-US"/>
                    </a:defPPr>
                    <a:lvl1pPr algn="l" defTabSz="912813"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en-US" sz="2400" dirty="0" smtClean="0">
                        <a:solidFill>
                          <a:srgbClr val="969696"/>
                        </a:solidFill>
                        <a:latin typeface="Century Gothic" pitchFamily="34" charset="0"/>
                      </a:rPr>
                      <a:t>membership</a:t>
                    </a:r>
                    <a:endParaRPr lang="en-US" sz="2400" dirty="0">
                      <a:solidFill>
                        <a:srgbClr val="969696"/>
                      </a:solidFill>
                      <a:latin typeface="Century Gothic" pitchFamily="34" charset="0"/>
                    </a:endParaRPr>
                  </a:p>
                </p:txBody>
              </p:sp>
            </p:grpSp>
            <p:pic>
              <p:nvPicPr>
                <p:cNvPr id="109" name="Picture 108" descr="aba logo.jpg"/>
                <p:cNvPicPr>
                  <a:picLocks noChangeAspect="1"/>
                </p:cNvPicPr>
                <p:nvPr/>
              </p:nvPicPr>
              <p:blipFill>
                <a:blip r:embed="rId32" cstate="print"/>
                <a:srcRect/>
                <a:stretch>
                  <a:fillRect/>
                </a:stretch>
              </p:blipFill>
              <p:spPr bwMode="auto">
                <a:xfrm>
                  <a:off x="1595770" y="1752600"/>
                  <a:ext cx="922338" cy="457200"/>
                </a:xfrm>
                <a:prstGeom prst="rect">
                  <a:avLst/>
                </a:prstGeom>
                <a:noFill/>
                <a:ln w="9525">
                  <a:noFill/>
                  <a:miter lim="800000"/>
                  <a:headEnd/>
                  <a:tailEnd/>
                </a:ln>
              </p:spPr>
            </p:pic>
            <p:pic>
              <p:nvPicPr>
                <p:cNvPr id="110" name="Picture 109" descr="AICPA Logo - color.jpg"/>
                <p:cNvPicPr>
                  <a:picLocks noChangeAspect="1"/>
                </p:cNvPicPr>
                <p:nvPr/>
              </p:nvPicPr>
              <p:blipFill>
                <a:blip r:embed="rId33" cstate="print"/>
                <a:srcRect/>
                <a:stretch>
                  <a:fillRect/>
                </a:stretch>
              </p:blipFill>
              <p:spPr bwMode="auto">
                <a:xfrm>
                  <a:off x="228600" y="1771650"/>
                  <a:ext cx="1162050" cy="361950"/>
                </a:xfrm>
                <a:prstGeom prst="rect">
                  <a:avLst/>
                </a:prstGeom>
                <a:noFill/>
                <a:ln w="9525">
                  <a:noFill/>
                  <a:miter lim="800000"/>
                  <a:headEnd/>
                  <a:tailEnd/>
                </a:ln>
              </p:spPr>
            </p:pic>
          </p:grpSp>
          <p:sp>
            <p:nvSpPr>
              <p:cNvPr id="107" name="Rectangle 106"/>
              <p:cNvSpPr/>
              <p:nvPr/>
            </p:nvSpPr>
            <p:spPr>
              <a:xfrm>
                <a:off x="35256" y="1675885"/>
                <a:ext cx="2819400" cy="502971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2813" rtl="0" fontAlgn="base">
                  <a:spcBef>
                    <a:spcPct val="0"/>
                  </a:spcBef>
                  <a:spcAft>
                    <a:spcPct val="0"/>
                  </a:spcAft>
                  <a:defRPr kern="1200">
                    <a:solidFill>
                      <a:schemeClr val="lt1"/>
                    </a:solidFill>
                    <a:latin typeface="+mn-lt"/>
                    <a:ea typeface="+mn-ea"/>
                    <a:cs typeface="+mn-cs"/>
                  </a:defRPr>
                </a:lvl1pPr>
                <a:lvl2pPr marL="455613" indent="1588" algn="l" defTabSz="912813" rtl="0" fontAlgn="base">
                  <a:spcBef>
                    <a:spcPct val="0"/>
                  </a:spcBef>
                  <a:spcAft>
                    <a:spcPct val="0"/>
                  </a:spcAft>
                  <a:defRPr kern="1200">
                    <a:solidFill>
                      <a:schemeClr val="lt1"/>
                    </a:solidFill>
                    <a:latin typeface="+mn-lt"/>
                    <a:ea typeface="+mn-ea"/>
                    <a:cs typeface="+mn-cs"/>
                  </a:defRPr>
                </a:lvl2pPr>
                <a:lvl3pPr marL="912813" indent="1588" algn="l" defTabSz="912813" rtl="0" fontAlgn="base">
                  <a:spcBef>
                    <a:spcPct val="0"/>
                  </a:spcBef>
                  <a:spcAft>
                    <a:spcPct val="0"/>
                  </a:spcAft>
                  <a:defRPr kern="1200">
                    <a:solidFill>
                      <a:schemeClr val="lt1"/>
                    </a:solidFill>
                    <a:latin typeface="+mn-lt"/>
                    <a:ea typeface="+mn-ea"/>
                    <a:cs typeface="+mn-cs"/>
                  </a:defRPr>
                </a:lvl3pPr>
                <a:lvl4pPr marL="1370013" indent="1588" algn="l" defTabSz="912813" rtl="0" fontAlgn="base">
                  <a:spcBef>
                    <a:spcPct val="0"/>
                  </a:spcBef>
                  <a:spcAft>
                    <a:spcPct val="0"/>
                  </a:spcAft>
                  <a:defRPr kern="1200">
                    <a:solidFill>
                      <a:schemeClr val="lt1"/>
                    </a:solidFill>
                    <a:latin typeface="+mn-lt"/>
                    <a:ea typeface="+mn-ea"/>
                    <a:cs typeface="+mn-cs"/>
                  </a:defRPr>
                </a:lvl4pPr>
                <a:lvl5pPr marL="1827213" indent="1588" algn="l" defTabSz="9128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2400" dirty="0"/>
              </a:p>
            </p:txBody>
          </p:sp>
        </p:grpSp>
        <p:pic>
          <p:nvPicPr>
            <p:cNvPr id="104" name="Picture 103" descr="aopa logo.jpg"/>
            <p:cNvPicPr>
              <a:picLocks noChangeAspect="1"/>
            </p:cNvPicPr>
            <p:nvPr/>
          </p:nvPicPr>
          <p:blipFill>
            <a:blip r:embed="rId34" cstate="print"/>
            <a:stretch>
              <a:fillRect/>
            </a:stretch>
          </p:blipFill>
          <p:spPr>
            <a:xfrm>
              <a:off x="4324018" y="3246063"/>
              <a:ext cx="1086566" cy="411537"/>
            </a:xfrm>
            <a:prstGeom prst="rect">
              <a:avLst/>
            </a:prstGeom>
          </p:spPr>
        </p:pic>
        <p:pic>
          <p:nvPicPr>
            <p:cNvPr id="105" name="Picture 104"/>
            <p:cNvPicPr>
              <a:picLocks noChangeAspect="1" noChangeArrowheads="1"/>
            </p:cNvPicPr>
            <p:nvPr/>
          </p:nvPicPr>
          <p:blipFill>
            <a:blip r:embed="rId35" cstate="print"/>
            <a:srcRect/>
            <a:stretch>
              <a:fillRect/>
            </a:stretch>
          </p:blipFill>
          <p:spPr bwMode="auto">
            <a:xfrm>
              <a:off x="4484929" y="3749915"/>
              <a:ext cx="912112" cy="517280"/>
            </a:xfrm>
            <a:prstGeom prst="rect">
              <a:avLst/>
            </a:prstGeom>
            <a:noFill/>
            <a:ln w="9525">
              <a:noFill/>
              <a:miter lim="800000"/>
              <a:headEnd/>
              <a:tailEnd/>
            </a:ln>
          </p:spPr>
        </p:pic>
      </p:grpSp>
      <p:pic>
        <p:nvPicPr>
          <p:cNvPr id="1030" name="Picture 6" descr="Hbc"/>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028301" y="3799769"/>
            <a:ext cx="734699" cy="69603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www.0creative.com/wp-content/uploads/2009/01/mint_logo71.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458697" y="2533736"/>
            <a:ext cx="574921" cy="28566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Gander Mountain® &gt; Hunting, Fishing, Camping, and Outdoor Gear &amp; Equipment : We Live Outdoors®">
            <a:hlinkClick r:id="rId38"/>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177833" y="4090414"/>
            <a:ext cx="1528365" cy="32918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slide_blue.jpg"/>
          <p:cNvPicPr>
            <a:picLocks noChangeAspect="1"/>
          </p:cNvPicPr>
          <p:nvPr/>
        </p:nvPicPr>
        <p:blipFill>
          <a:blip r:embed="rId40" cstate="print"/>
          <a:srcRect l="91841" t="980" b="95097"/>
          <a:stretch>
            <a:fillRect/>
          </a:stretch>
        </p:blipFill>
        <p:spPr bwMode="auto">
          <a:xfrm>
            <a:off x="7995070" y="3454662"/>
            <a:ext cx="838200" cy="312385"/>
          </a:xfrm>
          <a:prstGeom prst="rect">
            <a:avLst/>
          </a:prstGeom>
          <a:noFill/>
          <a:ln w="9525">
            <a:noFill/>
            <a:miter lim="800000"/>
            <a:headEnd/>
            <a:tailEnd/>
          </a:ln>
        </p:spPr>
      </p:pic>
      <p:pic>
        <p:nvPicPr>
          <p:cNvPr id="81" name="Picture 2" descr="Edward Jones - Making Sense of Investing">
            <a:hlinkClick r:id="rId41"/>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172200" y="2590800"/>
            <a:ext cx="1159077" cy="32817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REI">
            <a:hlinkClick r:id="rId43"/>
          </p:cNvPr>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r="21312"/>
          <a:stretch/>
        </p:blipFill>
        <p:spPr bwMode="auto">
          <a:xfrm>
            <a:off x="6477000" y="3429000"/>
            <a:ext cx="785519" cy="589139"/>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61"/>
          <p:cNvSpPr>
            <a:spLocks noChangeArrowheads="1"/>
          </p:cNvSpPr>
          <p:nvPr/>
        </p:nvSpPr>
        <p:spPr bwMode="auto">
          <a:xfrm>
            <a:off x="71250" y="1219200"/>
            <a:ext cx="2819400" cy="683264"/>
          </a:xfrm>
          <a:prstGeom prst="rect">
            <a:avLst/>
          </a:prstGeom>
          <a:noFill/>
          <a:ln w="9525">
            <a:noFill/>
            <a:miter lim="800000"/>
            <a:headEnd/>
            <a:tailEnd/>
          </a:ln>
        </p:spPr>
        <p:txBody>
          <a:bodyPr wrap="square">
            <a:spAutoFit/>
          </a:bodyPr>
          <a:lstStyle/>
          <a:p>
            <a:pPr algn="ctr">
              <a:lnSpc>
                <a:spcPct val="80000"/>
              </a:lnSpc>
            </a:pPr>
            <a:r>
              <a:rPr lang="en-US" sz="2400" dirty="0">
                <a:solidFill>
                  <a:srgbClr val="969696"/>
                </a:solidFill>
                <a:latin typeface="Century Gothic" pitchFamily="34" charset="0"/>
              </a:rPr>
              <a:t>colleges &amp;</a:t>
            </a:r>
          </a:p>
          <a:p>
            <a:pPr algn="ctr">
              <a:lnSpc>
                <a:spcPct val="80000"/>
              </a:lnSpc>
            </a:pPr>
            <a:r>
              <a:rPr lang="en-US" sz="2400" dirty="0">
                <a:solidFill>
                  <a:srgbClr val="969696"/>
                </a:solidFill>
                <a:latin typeface="Century Gothic" pitchFamily="34" charset="0"/>
              </a:rPr>
              <a:t>universities</a:t>
            </a:r>
          </a:p>
        </p:txBody>
      </p:sp>
      <p:grpSp>
        <p:nvGrpSpPr>
          <p:cNvPr id="136" name="Group 135"/>
          <p:cNvGrpSpPr/>
          <p:nvPr/>
        </p:nvGrpSpPr>
        <p:grpSpPr>
          <a:xfrm>
            <a:off x="71062" y="1902463"/>
            <a:ext cx="2819588" cy="4650413"/>
            <a:chOff x="71062" y="2057399"/>
            <a:chExt cx="2819588" cy="4650413"/>
          </a:xfrm>
        </p:grpSpPr>
        <p:grpSp>
          <p:nvGrpSpPr>
            <p:cNvPr id="138" name="Group 76"/>
            <p:cNvGrpSpPr>
              <a:grpSpLocks/>
            </p:cNvGrpSpPr>
            <p:nvPr/>
          </p:nvGrpSpPr>
          <p:grpSpPr bwMode="auto">
            <a:xfrm>
              <a:off x="71062" y="2057399"/>
              <a:ext cx="2819588" cy="4650413"/>
              <a:chOff x="3128962" y="1979718"/>
              <a:chExt cx="2819588" cy="4649682"/>
            </a:xfrm>
          </p:grpSpPr>
          <p:grpSp>
            <p:nvGrpSpPr>
              <p:cNvPr id="141" name="Group 69"/>
              <p:cNvGrpSpPr>
                <a:grpSpLocks/>
              </p:cNvGrpSpPr>
              <p:nvPr/>
            </p:nvGrpSpPr>
            <p:grpSpPr bwMode="auto">
              <a:xfrm>
                <a:off x="3128962" y="2170113"/>
                <a:ext cx="2662238" cy="4413251"/>
                <a:chOff x="3128962" y="2170112"/>
                <a:chExt cx="2662238" cy="4413250"/>
              </a:xfrm>
            </p:grpSpPr>
            <p:grpSp>
              <p:nvGrpSpPr>
                <p:cNvPr id="144" name="Group 318"/>
                <p:cNvGrpSpPr>
                  <a:grpSpLocks/>
                </p:cNvGrpSpPr>
                <p:nvPr/>
              </p:nvGrpSpPr>
              <p:grpSpPr bwMode="auto">
                <a:xfrm>
                  <a:off x="3362326" y="2170112"/>
                  <a:ext cx="2393951" cy="2647946"/>
                  <a:chOff x="150" y="3206"/>
                  <a:chExt cx="1508" cy="1668"/>
                </a:xfrm>
              </p:grpSpPr>
              <p:pic>
                <p:nvPicPr>
                  <p:cNvPr id="154" name="Picture 20" descr="univ cincinnati.png"/>
                  <p:cNvPicPr>
                    <a:picLocks noChangeAspect="1"/>
                  </p:cNvPicPr>
                  <p:nvPr/>
                </p:nvPicPr>
                <p:blipFill>
                  <a:blip r:embed="rId45" cstate="print"/>
                  <a:srcRect/>
                  <a:stretch>
                    <a:fillRect/>
                  </a:stretch>
                </p:blipFill>
                <p:spPr bwMode="auto">
                  <a:xfrm>
                    <a:off x="228" y="4619"/>
                    <a:ext cx="544" cy="255"/>
                  </a:xfrm>
                  <a:prstGeom prst="rect">
                    <a:avLst/>
                  </a:prstGeom>
                  <a:noFill/>
                  <a:ln w="9525">
                    <a:noFill/>
                    <a:miter lim="800000"/>
                    <a:headEnd/>
                    <a:tailEnd/>
                  </a:ln>
                </p:spPr>
              </p:pic>
              <p:pic>
                <p:nvPicPr>
                  <p:cNvPr id="155" name="Picture 29" descr="texas tech.png"/>
                  <p:cNvPicPr>
                    <a:picLocks noChangeAspect="1"/>
                  </p:cNvPicPr>
                  <p:nvPr/>
                </p:nvPicPr>
                <p:blipFill>
                  <a:blip r:embed="rId46" cstate="print"/>
                  <a:srcRect/>
                  <a:stretch>
                    <a:fillRect/>
                  </a:stretch>
                </p:blipFill>
                <p:spPr bwMode="auto">
                  <a:xfrm>
                    <a:off x="1392" y="3707"/>
                    <a:ext cx="266" cy="306"/>
                  </a:xfrm>
                  <a:prstGeom prst="rect">
                    <a:avLst/>
                  </a:prstGeom>
                  <a:noFill/>
                  <a:ln w="9525">
                    <a:noFill/>
                    <a:miter lim="800000"/>
                    <a:headEnd/>
                    <a:tailEnd/>
                  </a:ln>
                </p:spPr>
              </p:pic>
              <p:pic>
                <p:nvPicPr>
                  <p:cNvPr id="156" name="Picture 19" descr="OSU logo trans.jpg"/>
                  <p:cNvPicPr>
                    <a:picLocks noChangeAspect="1"/>
                  </p:cNvPicPr>
                  <p:nvPr/>
                </p:nvPicPr>
                <p:blipFill>
                  <a:blip r:embed="rId47" cstate="print"/>
                  <a:srcRect/>
                  <a:stretch>
                    <a:fillRect/>
                  </a:stretch>
                </p:blipFill>
                <p:spPr bwMode="auto">
                  <a:xfrm>
                    <a:off x="390" y="3206"/>
                    <a:ext cx="384" cy="360"/>
                  </a:xfrm>
                  <a:prstGeom prst="rect">
                    <a:avLst/>
                  </a:prstGeom>
                  <a:noFill/>
                  <a:ln w="9525">
                    <a:noFill/>
                    <a:miter lim="800000"/>
                    <a:headEnd/>
                    <a:tailEnd/>
                  </a:ln>
                </p:spPr>
              </p:pic>
              <p:pic>
                <p:nvPicPr>
                  <p:cNvPr id="157" name="Picture 2" descr="http://rds.yahoo.com/_ylt=A0WTefbtdKRI2oUBbuGjzbkF/SIG=11u2rvg3a/EXP=1218823789/**http%3A/reason.cs.uiuc.edu/pub/gifs/cal.gif"/>
                  <p:cNvPicPr>
                    <a:picLocks noChangeAspect="1" noChangeArrowheads="1"/>
                  </p:cNvPicPr>
                  <p:nvPr/>
                </p:nvPicPr>
                <p:blipFill>
                  <a:blip r:embed="rId48" cstate="print"/>
                  <a:srcRect/>
                  <a:stretch>
                    <a:fillRect/>
                  </a:stretch>
                </p:blipFill>
                <p:spPr bwMode="auto">
                  <a:xfrm>
                    <a:off x="1062" y="3254"/>
                    <a:ext cx="336" cy="289"/>
                  </a:xfrm>
                  <a:prstGeom prst="rect">
                    <a:avLst/>
                  </a:prstGeom>
                  <a:noFill/>
                  <a:ln w="9525">
                    <a:noFill/>
                    <a:miter lim="800000"/>
                    <a:headEnd/>
                    <a:tailEnd/>
                  </a:ln>
                </p:spPr>
              </p:pic>
              <p:pic>
                <p:nvPicPr>
                  <p:cNvPr id="158" name="Picture 23" descr="Yale trans.png"/>
                  <p:cNvPicPr>
                    <a:picLocks noChangeAspect="1"/>
                  </p:cNvPicPr>
                  <p:nvPr/>
                </p:nvPicPr>
                <p:blipFill>
                  <a:blip r:embed="rId49" cstate="print"/>
                  <a:srcRect/>
                  <a:stretch>
                    <a:fillRect/>
                  </a:stretch>
                </p:blipFill>
                <p:spPr bwMode="auto">
                  <a:xfrm>
                    <a:off x="630" y="3803"/>
                    <a:ext cx="571" cy="210"/>
                  </a:xfrm>
                  <a:prstGeom prst="rect">
                    <a:avLst/>
                  </a:prstGeom>
                  <a:noFill/>
                  <a:ln w="9525">
                    <a:noFill/>
                    <a:miter lim="800000"/>
                    <a:headEnd/>
                    <a:tailEnd/>
                  </a:ln>
                </p:spPr>
              </p:pic>
              <p:pic>
                <p:nvPicPr>
                  <p:cNvPr id="159" name="Picture 24" descr="USC trans.png"/>
                  <p:cNvPicPr>
                    <a:picLocks noChangeAspect="1"/>
                  </p:cNvPicPr>
                  <p:nvPr/>
                </p:nvPicPr>
                <p:blipFill>
                  <a:blip r:embed="rId50" cstate="print"/>
                  <a:srcRect/>
                  <a:stretch>
                    <a:fillRect/>
                  </a:stretch>
                </p:blipFill>
                <p:spPr bwMode="auto">
                  <a:xfrm>
                    <a:off x="150" y="3715"/>
                    <a:ext cx="328" cy="379"/>
                  </a:xfrm>
                  <a:prstGeom prst="rect">
                    <a:avLst/>
                  </a:prstGeom>
                  <a:noFill/>
                  <a:ln w="9525">
                    <a:noFill/>
                    <a:miter lim="800000"/>
                    <a:headEnd/>
                    <a:tailEnd/>
                  </a:ln>
                </p:spPr>
              </p:pic>
            </p:grpSp>
            <p:grpSp>
              <p:nvGrpSpPr>
                <p:cNvPr id="145" name="Group 330"/>
                <p:cNvGrpSpPr>
                  <a:grpSpLocks/>
                </p:cNvGrpSpPr>
                <p:nvPr/>
              </p:nvGrpSpPr>
              <p:grpSpPr bwMode="auto">
                <a:xfrm>
                  <a:off x="3128962" y="4475164"/>
                  <a:ext cx="2662238" cy="2108198"/>
                  <a:chOff x="-813" y="3635"/>
                  <a:chExt cx="1677" cy="1328"/>
                </a:xfrm>
              </p:grpSpPr>
              <p:pic>
                <p:nvPicPr>
                  <p:cNvPr id="146" name="Picture 18" descr="florida.png"/>
                  <p:cNvPicPr>
                    <a:picLocks noChangeAspect="1"/>
                  </p:cNvPicPr>
                  <p:nvPr/>
                </p:nvPicPr>
                <p:blipFill>
                  <a:blip r:embed="rId51" cstate="print"/>
                  <a:srcRect/>
                  <a:stretch>
                    <a:fillRect/>
                  </a:stretch>
                </p:blipFill>
                <p:spPr bwMode="auto">
                  <a:xfrm>
                    <a:off x="-624" y="4320"/>
                    <a:ext cx="665" cy="149"/>
                  </a:xfrm>
                  <a:prstGeom prst="rect">
                    <a:avLst/>
                  </a:prstGeom>
                  <a:noFill/>
                  <a:ln w="9525">
                    <a:noFill/>
                    <a:miter lim="800000"/>
                    <a:headEnd/>
                    <a:tailEnd/>
                  </a:ln>
                </p:spPr>
              </p:pic>
              <p:pic>
                <p:nvPicPr>
                  <p:cNvPr id="147" name="Picture 29" descr="chicago"/>
                  <p:cNvPicPr>
                    <a:picLocks noChangeAspect="1" noChangeArrowheads="1"/>
                  </p:cNvPicPr>
                  <p:nvPr/>
                </p:nvPicPr>
                <p:blipFill>
                  <a:blip r:embed="rId52" cstate="print"/>
                  <a:srcRect/>
                  <a:stretch>
                    <a:fillRect/>
                  </a:stretch>
                </p:blipFill>
                <p:spPr bwMode="auto">
                  <a:xfrm>
                    <a:off x="-672" y="4031"/>
                    <a:ext cx="767" cy="142"/>
                  </a:xfrm>
                  <a:prstGeom prst="rect">
                    <a:avLst/>
                  </a:prstGeom>
                  <a:noFill/>
                  <a:ln w="9525">
                    <a:noFill/>
                    <a:miter lim="800000"/>
                    <a:headEnd/>
                    <a:tailEnd/>
                  </a:ln>
                </p:spPr>
              </p:pic>
              <p:pic>
                <p:nvPicPr>
                  <p:cNvPr id="148" name="Picture 30" descr="Iowa logo.png"/>
                  <p:cNvPicPr>
                    <a:picLocks noChangeAspect="1"/>
                  </p:cNvPicPr>
                  <p:nvPr/>
                </p:nvPicPr>
                <p:blipFill>
                  <a:blip r:embed="rId53" cstate="print"/>
                  <a:srcRect/>
                  <a:stretch>
                    <a:fillRect/>
                  </a:stretch>
                </p:blipFill>
                <p:spPr bwMode="auto">
                  <a:xfrm>
                    <a:off x="240" y="3983"/>
                    <a:ext cx="623" cy="192"/>
                  </a:xfrm>
                  <a:prstGeom prst="rect">
                    <a:avLst/>
                  </a:prstGeom>
                  <a:noFill/>
                  <a:ln w="9525">
                    <a:noFill/>
                    <a:miter lim="800000"/>
                    <a:headEnd/>
                    <a:tailEnd/>
                  </a:ln>
                </p:spPr>
              </p:pic>
              <p:grpSp>
                <p:nvGrpSpPr>
                  <p:cNvPr id="149" name="Group 329"/>
                  <p:cNvGrpSpPr>
                    <a:grpSpLocks/>
                  </p:cNvGrpSpPr>
                  <p:nvPr/>
                </p:nvGrpSpPr>
                <p:grpSpPr bwMode="auto">
                  <a:xfrm>
                    <a:off x="-813" y="4560"/>
                    <a:ext cx="1347" cy="403"/>
                    <a:chOff x="-813" y="4560"/>
                    <a:chExt cx="1347" cy="403"/>
                  </a:xfrm>
                </p:grpSpPr>
                <p:pic>
                  <p:nvPicPr>
                    <p:cNvPr id="152" name="Picture 16" descr="group_logo">
                      <a:hlinkClick r:id="rId54"/>
                    </p:cNvPr>
                    <p:cNvPicPr>
                      <a:picLocks noChangeAspect="1" noChangeArrowheads="1"/>
                    </p:cNvPicPr>
                    <p:nvPr/>
                  </p:nvPicPr>
                  <p:blipFill>
                    <a:blip r:embed="rId55" cstate="print"/>
                    <a:srcRect/>
                    <a:stretch>
                      <a:fillRect/>
                    </a:stretch>
                  </p:blipFill>
                  <p:spPr bwMode="auto">
                    <a:xfrm>
                      <a:off x="-813" y="4560"/>
                      <a:ext cx="432" cy="403"/>
                    </a:xfrm>
                    <a:prstGeom prst="rect">
                      <a:avLst/>
                    </a:prstGeom>
                    <a:noFill/>
                    <a:ln w="9525">
                      <a:noFill/>
                      <a:miter lim="800000"/>
                      <a:headEnd/>
                      <a:tailEnd/>
                    </a:ln>
                  </p:spPr>
                </p:pic>
                <p:sp>
                  <p:nvSpPr>
                    <p:cNvPr id="153" name="Text Box 17"/>
                    <p:cNvSpPr txBox="1">
                      <a:spLocks noChangeAspect="1" noChangeArrowheads="1"/>
                    </p:cNvSpPr>
                    <p:nvPr/>
                  </p:nvSpPr>
                  <p:spPr bwMode="auto">
                    <a:xfrm>
                      <a:off x="-762" y="4668"/>
                      <a:ext cx="1296" cy="250"/>
                    </a:xfrm>
                    <a:prstGeom prst="rect">
                      <a:avLst/>
                    </a:prstGeom>
                    <a:noFill/>
                    <a:ln w="9525">
                      <a:noFill/>
                      <a:miter lim="800000"/>
                      <a:headEnd/>
                      <a:tailEnd/>
                    </a:ln>
                  </p:spPr>
                  <p:txBody>
                    <a:bodyPr>
                      <a:spAutoFit/>
                    </a:bodyPr>
                    <a:lstStyle/>
                    <a:p>
                      <a:pPr algn="ctr"/>
                      <a:r>
                        <a:rPr lang="en-US" sz="1000" dirty="0">
                          <a:latin typeface="Trajan Pro" pitchFamily="18" charset="0"/>
                        </a:rPr>
                        <a:t>United States </a:t>
                      </a:r>
                    </a:p>
                    <a:p>
                      <a:pPr algn="ctr"/>
                      <a:r>
                        <a:rPr lang="en-US" sz="1000" dirty="0">
                          <a:latin typeface="Trajan Pro" pitchFamily="18" charset="0"/>
                        </a:rPr>
                        <a:t>Naval Academy</a:t>
                      </a:r>
                    </a:p>
                  </p:txBody>
                </p:sp>
              </p:grpSp>
              <p:pic>
                <p:nvPicPr>
                  <p:cNvPr id="150" name="Picture 22" descr="dartmouth blk wht.jpg"/>
                  <p:cNvPicPr>
                    <a:picLocks noChangeAspect="1"/>
                  </p:cNvPicPr>
                  <p:nvPr/>
                </p:nvPicPr>
                <p:blipFill>
                  <a:blip r:embed="rId56" cstate="print"/>
                  <a:srcRect/>
                  <a:stretch>
                    <a:fillRect/>
                  </a:stretch>
                </p:blipFill>
                <p:spPr bwMode="auto">
                  <a:xfrm>
                    <a:off x="192" y="4368"/>
                    <a:ext cx="672" cy="122"/>
                  </a:xfrm>
                  <a:prstGeom prst="rect">
                    <a:avLst/>
                  </a:prstGeom>
                  <a:noFill/>
                  <a:ln w="9525">
                    <a:noFill/>
                    <a:miter lim="800000"/>
                    <a:headEnd/>
                    <a:tailEnd/>
                  </a:ln>
                </p:spPr>
              </p:pic>
              <p:pic>
                <p:nvPicPr>
                  <p:cNvPr id="151" name="Picture 23" descr="Boston Coll trans.png"/>
                  <p:cNvPicPr>
                    <a:picLocks noChangeAspect="1"/>
                  </p:cNvPicPr>
                  <p:nvPr/>
                </p:nvPicPr>
                <p:blipFill>
                  <a:blip r:embed="rId57" cstate="print"/>
                  <a:srcRect/>
                  <a:stretch>
                    <a:fillRect/>
                  </a:stretch>
                </p:blipFill>
                <p:spPr bwMode="auto">
                  <a:xfrm>
                    <a:off x="246" y="3635"/>
                    <a:ext cx="528" cy="252"/>
                  </a:xfrm>
                  <a:prstGeom prst="rect">
                    <a:avLst/>
                  </a:prstGeom>
                  <a:noFill/>
                  <a:ln w="9525">
                    <a:noFill/>
                    <a:miter lim="800000"/>
                    <a:headEnd/>
                    <a:tailEnd/>
                  </a:ln>
                </p:spPr>
              </p:pic>
            </p:grpSp>
          </p:grpSp>
          <p:pic>
            <p:nvPicPr>
              <p:cNvPr id="142" name="Picture 67" descr="cornell trans.png"/>
              <p:cNvPicPr>
                <a:picLocks noChangeAspect="1"/>
              </p:cNvPicPr>
              <p:nvPr/>
            </p:nvPicPr>
            <p:blipFill>
              <a:blip r:embed="rId58" cstate="print"/>
              <a:srcRect/>
              <a:stretch>
                <a:fillRect/>
              </a:stretch>
            </p:blipFill>
            <p:spPr bwMode="auto">
              <a:xfrm>
                <a:off x="3280973" y="3730422"/>
                <a:ext cx="1529527" cy="491268"/>
              </a:xfrm>
              <a:prstGeom prst="rect">
                <a:avLst/>
              </a:prstGeom>
              <a:noFill/>
              <a:ln w="9525">
                <a:noFill/>
                <a:miter lim="800000"/>
                <a:headEnd/>
                <a:tailEnd/>
              </a:ln>
            </p:spPr>
          </p:pic>
          <p:sp>
            <p:nvSpPr>
              <p:cNvPr id="143" name="Rectangle 142"/>
              <p:cNvSpPr/>
              <p:nvPr/>
            </p:nvSpPr>
            <p:spPr>
              <a:xfrm>
                <a:off x="3129150" y="1979718"/>
                <a:ext cx="2819400" cy="464968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39" name="Picture 2" descr="http://w1.campusexplorer.com/media/376x262/media-3C335AE8.png"/>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1983461" y="6131987"/>
              <a:ext cx="602316" cy="41969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7" descr="C:\Users\hwoolley\Downloads\HarvardLogo (2).jpg"/>
            <p:cNvPicPr>
              <a:picLocks noChangeAspect="1" noChangeArrowheads="1"/>
            </p:cNvPicPr>
            <p:nvPr/>
          </p:nvPicPr>
          <p:blipFill rotWithShape="1">
            <a:blip r:embed="rId60" cstate="print">
              <a:extLst>
                <a:ext uri="{28A0092B-C50C-407E-A947-70E740481C1C}">
                  <a14:useLocalDpi xmlns:a14="http://schemas.microsoft.com/office/drawing/2010/main" val="0"/>
                </a:ext>
              </a:extLst>
            </a:blip>
            <a:srcRect l="2920" t="1313"/>
            <a:stretch/>
          </p:blipFill>
          <p:spPr bwMode="auto">
            <a:xfrm>
              <a:off x="1917299" y="3733800"/>
              <a:ext cx="734639" cy="68132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4" descr="data:image/jpg;base64,/9j/4AAQSkZJRgABAQAAAQABAAD/2wBDAAkGBwgHBgkIBwgKCgkLDRYPDQwMDRsUFRAWIB0iIiAdHx8kKDQsJCYxJx8fLT0tMTU3Ojo6Iys/RD84QzQ5Ojf/2wBDAQoKCg0MDRoPDxo3JR8lNzc3Nzc3Nzc3Nzc3Nzc3Nzc3Nzc3Nzc3Nzc3Nzc3Nzc3Nzc3Nzc3Nzc3Nzc3Nzc3Nzf/wAARCABOAKsDASIAAhEBAxEB/8QAGwAAAQUBAQAAAAAAAAAAAAAABAABAwUGAgf/xABEEAACAQMBBAYGBgYJBQAAAAABAgMABBEFEhMhMQZBUWFxkRQiVIGU0hUyQqGx0SMzNVJzkxY0Q7KzwcLT8HJ0goPh/8QAGQEAAwEBAQAAAAAAAAAAAAAAAgMEAQAF/8QALBEAAgEDAgQEBwEBAAAAAAAAAQIAAxEhEjETIlFhBEGh8DNxgZGxweEy0f/aAAwDAQACEQMRAD8A9tmi3qhdt045yhwaA0gSSQb6SeRyJJUwx4YDkD7hVnQ9laraRGNGZgXZstzyxJP3k0BHMDCB5SIBb3Eu5vAwncrLIquMcAOXXSuJpV6Nm4Ejb70YPtjntbIOaMhsxFHOiyMRK7OSccC3PFcyWCPpvoBkcR7sR7QxtYxjwzQaWtbtD1Lf6yW0+q3GX6x/W8xy5d1QXzut9YKrkLJKwcA8GARj+IFEwRtGDtStISc5YAY8hXF3bLciPLMjxvto681PL8CR76M30wARecIzfScyFzsCFCF6gSWz+AoKzvJkkMN6wKzSOLeYcM+sfUPeMcO0d4qxht927yM5eR8BmOOQ5Dw4nzqMWEZs2tZSZEYkna55JJ6uw0JVvKEGXzgs8sq9H0mEjCUxIS+eOSRmpNSkktpbS4V23KyiOZOoq3AH3MV92amlsUlsBZbbhAqrtAja4Y/KpbiBLm1kgl4rIpVj41xU2+04MLyK32ppbiUu27LbCDPAY4E+Oc+VD6LI81rHJK8zO0YLF/qk9oo+KJYoFijyFVdkVBY2fokSRrNJJGi7Kh8f5AVtjcGZcWIlda3ErXcaLcMX9KlV0fkYxnlnrHq8vfROpTNBcxGVpEtWXZ3kZ/VvngW7j5dtSHTIzC8ZkkyZjMrggMjE54H/AJw4VJcWRuFaOWZzE6bEiYGGHlwzyNAFa1oRZdV5xdu63tiiuQruwYA8DhSa4v0kSa2KXEqiWcKwB4Y2TwHlRM1sJZ4Ji7AwMWAGMHIxx86e5txcNCzMy7qQSDGOJwRx86IqcwQRiDXyzWsEc8UsjiA7Uik/rE4594HEeGOup7LblVp2dsSnaRD9lerz5++pLiITwSREkB1KkjmM08Ee6hSMEsEUKCefCiAs3aZflg17O/p1rZoxQSq7sw54XZ4DsztDyPjXBaS21OCAOzwzo/qsclGXHI88HPX3UReWiXJjYsySRNtJIh4qeR+6lHahZhNI7SShSoZgBgdYAHgPKhs15t1tArOR3v7pXknIS42VA+qBsA4PvJ+6rah7a2W3kndXZt8+2QccDgDh7gKIokBAzMYgnEYjIxVE2v6C7ukk8YdGKkPGeYOOyr0gkYBx30PZ2UFpAkMMahVGM44nvPfWOHJGm01CgHNeU7at0aP1ntSerMJ/KuTqnRccS1oP/T/8qv6ZADXtEwAMyjOP4iVsGijYYZFI7CKmRnd3XGO39lLrTRFbOe/8lbYRaRqFuLi0trd4iSA26AyR4ipZrLToY9t7GEgfuwbR8gKIsrOKzjaOFQqM7OFAwBk5OKmqlU5cgXkzNzY2mfGo9GSTj0XI5jcHI+6uor3o5NPHBEls0sh2VQQHJ+6qzoYB/SDWxjgJD/fatVc2cVxJDJIg2oX20OOIOCP86moM9WmHx9u/zlFZUpPpz9+3ykf0ZYexW/8ALFC3q6NYDau7WGNf3vRyV8wMVbjlUc8Uc8LxSoGRxhlI4EVSyY5ZMGzk4lXYfQuo7RsreCVVOCwgwAezOKnns9Nt42kksodkc9mDa+4Cs1ojv0d6RS6XcMfRrk5hY9vV+R7wKu+kV1KUj0yxOLu9yu0P7OP7Tn3VNTqg0izDmGCO/wDZTUpEVAqnlOQe06sW0O/JFnbwygHBZbc7IPjjFG/Rlh7Fb/yxXenWcNhZxWtuuI4xgdp7z30TVKJyjUBeTu3Nyk2gX0ZYexW/8sflUNvb6VcyTxw2tuzQPsSDdjgcA9nfRWoXSWVlPcyfVijLn3Csd0ckuNM6QLBfMc6jCJT/ANZyfmHlSatVabqtt9/16x1Kk1RGa+3s+k130ZYexW/8sflS+jLD2K3/AJY/Kixyp6o0L0k+pusBex0+JC72tsigZJKAACq/6X0hQXht5ZIx/aw2bsh94GDQ3T2cx2NnG5It5blRPjrQcSP+dlaOHdmJN1s7vA2dnljqxSNRaoUWwtby6x+kLTDtc3v6QbS76z1CAzWLBowdk+qVwezjRtDWlpHavcNHgCaTeEAYwcAH8M++iaemq3NvEta/LtFSpUqKDMb0z/b2h/xR/iJWyrGdM/2/on8Qf4iVs6j8P8er8x+JXX+DS+R/MVMaemNWSSYTo5NdQa7rBtLT0ljK20N4E2fXbt51oodS1FtRt7e40w28UhbMhmD8lJwMddU/Q39v65/EP99q2BRSQSoJU5B7Kg8GjGkCGtk9Osu8YyiqQV8h16Rxyp6QpjV8hmc6cWUU+lG5Z1jmtiGjY9efs+/h7xUfQyZb/wBJvriTeX7ERyZH1EA9UDuPE+Oal2vp3XdlTnT9Ofj2STfktVWpK3RjpImoRgixuyRKo5D94f6h768x2C1eOBy7H/v6no0xqpcA/wCtx+bfXebgUq5jdZI1dGDKwyCORFOa9OedKHpQwuZtP0oH+tTBpf4acTnx4UD05gIt7XUbZgJbWUcQeonh94HnXdnbQa9r2o3d1Ek1tbkW0IblkcWPmfI1Y3HRnSZLeSNLKKN2UhXUcVPUa89keurkbHb6beuZelRKLoD5b/Xf0xLDTrpL6yhuo/qyoG8O6iayPQK8cQ3Olz8JbaQkDuzgj3N+Na6qvD1eLSDSbxFLhVCvu0B1nTYtVsXtZiRnirDmrDkax2napf8ARi6Gn6pGz2v2SDnZHap6x3VvC67ewSNrGcd1Catptvqlo1vcKDnirdaHtFLr0C54lM2YevYxlCuFHDqC6n07iE280dxEksDh43UMrKeBFS1legLyra3tpKci3nKjuPWPMZ99aqm0KnFph+sVWp8KoUvtFSpjy4VEzTj6scZ8ZCP8qbeKmX6Sabqeo6raXNrafo7XBG3IoLENnt7hWpt5HlTLxPEf3WIP4E1CzX/2be2PjcMP9Fc7zUvZbT4lvkqdEVHZhfMe7s6KptiG1HMzJGWSNpGHJVxk+Zobeal7NafEt8lLeal7LafEt8lN1CK0mZjRrHXNL1K6u/o9JVuSSyCZQRliRjzq1urrWbpBbppW5WQhXle4U7Kk8SAO7NWO81H2W0+Jb5KW81H2W0+Jb5KnSiEXSrG3vtKHrF21Mov77w1eVVWtyak1tLBpdsTKw2RMzqoUHmRxzmid5qWP6rafEt8lMX1Ln6NafEt8lOYhltkRKgqwODIuj1l6BpVvbtCY5FX9ICQct1nIPbT9INPGp6VPb7G1Js7UXHGHHKpd5qXs1p8S3yU291H2a0+Jb5KzSnD4dsWttC1PxOJfN77yq6Mpq9harZX9ozRocRyrIp2R2EZ5Duq01Oa9SB1sLUyzMvqsXVVU9+TnhT7zUfZbT4lv9ulvNR9ltPiW/wBusRQiaAT7+k52LvrIH6/MD6KWU+n6UlrcwskyszO20CHJPaD2Yq5NB7zUfZbT4lvkpbzUvZrT4lvkraYVFCi9hMqFqjFjbMz13pep2nShtT023EkLY3imQLtZHrAce4HxrUwO0ke08TxH91iCfuJofb1L2W0+Jb5KW81L2a0+Jb5KGmi0ybXzmFUdqgGq2BaA6wupwalbXmn24uYljaOWLbCk5IIIz4UpNS1OeMpaaTNDMwwHuXQIvfwJJ8qPD6iT61ta4/7hvkrtTdfahgHhMflrtFySGIv76TNYAAKjHvrBtC0tdKstzt7yV2MksmMbbnmasq5QsfrhQe45rqnIoRQo2i2YsSx3ipUqVFBipUqVdOioe+m3FtJIPrAYXxPAfeaIqCeBZXiZmYCNtoKMYJ7/ADrGvbE0bwTTpGu7DdzSuZYnMUrKdksVPPuyMH302kq0m+keWVilxKgBckbIYgDFFR2yR3cs6MwMoG2ufVJHX444e4U9parbLIEZiHkaQ7WOBJyeqlhTi8MsM2kk0iwxPI5wiKWJ7AKr9Gu5ZhPDctmaNw3L7L8R5HaX/wAaOuYBcR7tmZVyCdnHHBzjwrhrVDerdBmWQIUIGMMM5GfA5x4mtYNqBEwEaSDAbaWQ6NdyNK5dHuArbXEbLsB5ACpNQkmitIJUWWSNSDOsZIcpsniMcTg4OBx4e4zHT4/0qCSQRSsWeIEbJJ59WePjU00JdlKyyRlf3Mcc9uQaEIdNppYaryDZjnsUlhnkeMRbSOsh9cY4Ekc6WmoTZQytJKzSQoW2nJ44ySOznU6W0cdmLaPKxrHuxg8QMYrq3hEFskCMxWNAgJxnAGKILnMy+LSrgmnfozFNv3E726tveZDEc6c3kzILe4/RXkcsW2EOBIpcDaXuI8uVFR6fFHpi2CySbpUCBsjax44qS4s4bloWlBLwuHRhwIIP4HsodDWGfKFqW5xCRT0qVOioqVKlXToqVKlXTp//2Q=="/>
          <p:cNvSpPr>
            <a:spLocks noChangeAspect="1" noChangeArrowheads="1"/>
          </p:cNvSpPr>
          <p:nvPr/>
        </p:nvSpPr>
        <p:spPr bwMode="auto">
          <a:xfrm>
            <a:off x="63500" y="-269875"/>
            <a:ext cx="1114425" cy="504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6" name="Picture 2" descr="Logo of The Motley Fool"/>
          <p:cNvPicPr>
            <a:picLocks noChangeAspect="1" noChangeArrowheads="1"/>
          </p:cNvPicPr>
          <p:nvPr/>
        </p:nvPicPr>
        <p:blipFill rotWithShape="1">
          <a:blip r:embed="rId61" cstate="print">
            <a:extLst>
              <a:ext uri="{28A0092B-C50C-407E-A947-70E740481C1C}">
                <a14:useLocalDpi xmlns:a14="http://schemas.microsoft.com/office/drawing/2010/main" val="0"/>
              </a:ext>
            </a:extLst>
          </a:blip>
          <a:srcRect l="7213" t="5751" r="6212" b="11986"/>
          <a:stretch/>
        </p:blipFill>
        <p:spPr bwMode="auto">
          <a:xfrm>
            <a:off x="7421120" y="3415612"/>
            <a:ext cx="537908" cy="51110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http://www.reapinfo.org/reap3/coal_watch/images/sierra_club_logo.jpg"/>
          <p:cNvPicPr>
            <a:picLocks noChangeAspect="1" noChangeArrowheads="1"/>
          </p:cNvPicPr>
          <p:nvPr/>
        </p:nvPicPr>
        <p:blipFill>
          <a:blip r:embed="rId62" cstate="print"/>
          <a:srcRect/>
          <a:stretch>
            <a:fillRect/>
          </a:stretch>
        </p:blipFill>
        <p:spPr bwMode="auto">
          <a:xfrm>
            <a:off x="4571046" y="4685823"/>
            <a:ext cx="991554" cy="495777"/>
          </a:xfrm>
          <a:prstGeom prst="rect">
            <a:avLst/>
          </a:prstGeom>
          <a:noFill/>
        </p:spPr>
      </p:pic>
      <p:pic>
        <p:nvPicPr>
          <p:cNvPr id="3074" name="Picture 2" descr="http://www.buyforlessok.com/Services/images/bok-logo.gif"/>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7962900" y="2210239"/>
            <a:ext cx="914400" cy="22816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chicagometroarearealestate.com/wp-content/uploads/2010/11/national-association-of-realtors-logo.pn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4436958" y="4170212"/>
            <a:ext cx="1259730" cy="5156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casinoenterprisemanagement.com/sites/default/files/caesars_logo0811.jpg"/>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8202234" y="2460351"/>
            <a:ext cx="713166" cy="51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5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txBox="1">
            <a:spLocks noGrp="1"/>
          </p:cNvSpPr>
          <p:nvPr/>
        </p:nvSpPr>
        <p:spPr>
          <a:xfrm>
            <a:off x="8118475" y="6400800"/>
            <a:ext cx="998538" cy="365125"/>
          </a:xfrm>
          <a:prstGeom prst="rect">
            <a:avLst/>
          </a:prstGeom>
          <a:solidFill>
            <a:schemeClr val="bg1"/>
          </a:solidFill>
          <a:ln>
            <a:noFill/>
          </a:ln>
        </p:spPr>
        <p:txBody>
          <a:bodyPr lIns="91429" tIns="45714" rIns="91429" bIns="45714" anchor="ctr"/>
          <a:lstStyle/>
          <a:p>
            <a:pPr algn="r" defTabSz="914293" fontAlgn="auto">
              <a:spcBef>
                <a:spcPts val="0"/>
              </a:spcBef>
              <a:spcAft>
                <a:spcPts val="0"/>
              </a:spcAft>
              <a:defRPr/>
            </a:pPr>
            <a:fld id="{B0E0ACA4-2F56-4042-8290-DE592964B1D9}" type="slidenum">
              <a:rPr lang="en-US" sz="1100">
                <a:solidFill>
                  <a:schemeClr val="tx1">
                    <a:tint val="75000"/>
                  </a:schemeClr>
                </a:solidFill>
                <a:latin typeface="Trebuchet MS" pitchFamily="34" charset="0"/>
                <a:cs typeface="+mn-cs"/>
              </a:rPr>
              <a:pPr algn="r" defTabSz="914293" fontAlgn="auto">
                <a:spcBef>
                  <a:spcPts val="0"/>
                </a:spcBef>
                <a:spcAft>
                  <a:spcPts val="0"/>
                </a:spcAft>
                <a:defRPr/>
              </a:pPr>
              <a:t>4</a:t>
            </a:fld>
            <a:endParaRPr lang="en-US" sz="1100" dirty="0">
              <a:solidFill>
                <a:schemeClr val="tx1">
                  <a:tint val="75000"/>
                </a:schemeClr>
              </a:solidFill>
              <a:latin typeface="Trebuchet MS" pitchFamily="34" charset="0"/>
              <a:cs typeface="+mn-cs"/>
            </a:endParaRPr>
          </a:p>
        </p:txBody>
      </p:sp>
      <p:sp>
        <p:nvSpPr>
          <p:cNvPr id="8196" name="Title 20"/>
          <p:cNvSpPr>
            <a:spLocks noGrp="1"/>
          </p:cNvSpPr>
          <p:nvPr>
            <p:ph type="title"/>
          </p:nvPr>
        </p:nvSpPr>
        <p:spPr/>
        <p:txBody>
          <a:bodyPr/>
          <a:lstStyle/>
          <a:p>
            <a:r>
              <a:rPr lang="en-US" sz="2000" dirty="0" smtClean="0"/>
              <a:t>Our Advisory Process</a:t>
            </a:r>
          </a:p>
        </p:txBody>
      </p:sp>
      <p:sp>
        <p:nvSpPr>
          <p:cNvPr id="9222" name="Rectangle 26"/>
          <p:cNvSpPr>
            <a:spLocks noChangeArrowheads="1"/>
          </p:cNvSpPr>
          <p:nvPr/>
        </p:nvSpPr>
        <p:spPr bwMode="auto">
          <a:xfrm>
            <a:off x="304800" y="4861406"/>
            <a:ext cx="7924800" cy="1738938"/>
          </a:xfrm>
          <a:prstGeom prst="rect">
            <a:avLst/>
          </a:prstGeom>
          <a:noFill/>
          <a:ln w="19050">
            <a:noFill/>
            <a:miter lim="800000"/>
            <a:headEnd/>
            <a:tailEnd/>
          </a:ln>
        </p:spPr>
        <p:txBody>
          <a:bodyPr lIns="274320" tIns="274320" rIns="274320" bIns="274320" anchor="ctr">
            <a:spAutoFit/>
          </a:bodyPr>
          <a:lstStyle/>
          <a:p>
            <a:pPr>
              <a:spcBef>
                <a:spcPts val="600"/>
              </a:spcBef>
              <a:spcAft>
                <a:spcPts val="600"/>
              </a:spcAft>
              <a:buClr>
                <a:srgbClr val="558ED5"/>
              </a:buClr>
              <a:defRPr/>
            </a:pPr>
            <a:r>
              <a:rPr lang="en-US" sz="1600" dirty="0">
                <a:solidFill>
                  <a:srgbClr val="000000"/>
                </a:solidFill>
                <a:latin typeface="+mn-lt"/>
                <a:cs typeface="Arial" pitchFamily="34" charset="0"/>
              </a:rPr>
              <a:t>Our approach to constructing and managing partnership programs is:</a:t>
            </a:r>
          </a:p>
          <a:p>
            <a:pPr marL="569913" indent="-338138">
              <a:spcBef>
                <a:spcPts val="0"/>
              </a:spcBef>
              <a:spcAft>
                <a:spcPts val="0"/>
              </a:spcAft>
              <a:buClr>
                <a:srgbClr val="558ED5"/>
              </a:buClr>
              <a:buFont typeface="Wingdings" pitchFamily="2" charset="2"/>
              <a:buChar char="ü"/>
              <a:defRPr/>
            </a:pPr>
            <a:r>
              <a:rPr lang="en-US" sz="1400" dirty="0">
                <a:solidFill>
                  <a:srgbClr val="000000"/>
                </a:solidFill>
                <a:latin typeface="+mn-lt"/>
                <a:cs typeface="Arial" pitchFamily="34" charset="0"/>
              </a:rPr>
              <a:t>Unique in the industry</a:t>
            </a:r>
          </a:p>
          <a:p>
            <a:pPr marL="569913" indent="-338138">
              <a:spcBef>
                <a:spcPts val="0"/>
              </a:spcBef>
              <a:spcAft>
                <a:spcPts val="0"/>
              </a:spcAft>
              <a:buClr>
                <a:srgbClr val="558ED5"/>
              </a:buClr>
              <a:buFont typeface="Wingdings" pitchFamily="2" charset="2"/>
              <a:buChar char="ü"/>
              <a:defRPr/>
            </a:pPr>
            <a:r>
              <a:rPr lang="en-US" sz="1400" dirty="0">
                <a:solidFill>
                  <a:srgbClr val="000000"/>
                </a:solidFill>
                <a:latin typeface="+mn-lt"/>
                <a:cs typeface="Arial" pitchFamily="34" charset="0"/>
              </a:rPr>
              <a:t>Enables the program partner to achieve its own strategic and financial goals</a:t>
            </a:r>
          </a:p>
          <a:p>
            <a:pPr marL="569913" indent="-338138">
              <a:spcBef>
                <a:spcPts val="0"/>
              </a:spcBef>
              <a:spcAft>
                <a:spcPts val="0"/>
              </a:spcAft>
              <a:buClr>
                <a:srgbClr val="558ED5"/>
              </a:buClr>
              <a:buFont typeface="Wingdings" pitchFamily="2" charset="2"/>
              <a:buChar char="ü"/>
              <a:defRPr/>
            </a:pPr>
            <a:r>
              <a:rPr lang="en-US" sz="1400" dirty="0">
                <a:solidFill>
                  <a:srgbClr val="000000"/>
                </a:solidFill>
                <a:latin typeface="+mn-lt"/>
                <a:cs typeface="Arial" pitchFamily="34" charset="0"/>
              </a:rPr>
              <a:t>Focuses on the end-customer experience and value</a:t>
            </a:r>
          </a:p>
          <a:p>
            <a:pPr marL="569913" indent="-338138">
              <a:spcBef>
                <a:spcPts val="0"/>
              </a:spcBef>
              <a:spcAft>
                <a:spcPts val="0"/>
              </a:spcAft>
              <a:buClr>
                <a:srgbClr val="558ED5"/>
              </a:buClr>
              <a:buFont typeface="Wingdings" pitchFamily="2" charset="2"/>
              <a:buChar char="ü"/>
              <a:defRPr/>
            </a:pPr>
            <a:r>
              <a:rPr lang="en-US" sz="1400" dirty="0">
                <a:solidFill>
                  <a:srgbClr val="000000"/>
                </a:solidFill>
                <a:latin typeface="+mn-lt"/>
                <a:cs typeface="Arial" pitchFamily="34" charset="0"/>
              </a:rPr>
              <a:t>Drives program growth throughout the partnership life cycle</a:t>
            </a:r>
          </a:p>
        </p:txBody>
      </p:sp>
      <p:sp>
        <p:nvSpPr>
          <p:cNvPr id="17" name="TextBox 18"/>
          <p:cNvSpPr txBox="1">
            <a:spLocks noChangeArrowheads="1"/>
          </p:cNvSpPr>
          <p:nvPr/>
        </p:nvSpPr>
        <p:spPr bwMode="auto">
          <a:xfrm>
            <a:off x="304800" y="1904523"/>
            <a:ext cx="5257800" cy="2985433"/>
          </a:xfrm>
          <a:prstGeom prst="rect">
            <a:avLst/>
          </a:prstGeom>
          <a:noFill/>
          <a:ln w="19050" algn="in">
            <a:noFill/>
            <a:miter lim="800000"/>
            <a:headEnd/>
            <a:tailEnd/>
          </a:ln>
        </p:spPr>
        <p:txBody>
          <a:bodyPr lIns="182880" tIns="182880" rIns="182880" bIns="182880" anchor="ctr">
            <a:spAutoFit/>
          </a:bodyPr>
          <a:lstStyle/>
          <a:p>
            <a:pPr marL="569913" indent="-344488">
              <a:spcBef>
                <a:spcPts val="600"/>
              </a:spcBef>
              <a:spcAft>
                <a:spcPts val="600"/>
              </a:spcAft>
              <a:buClr>
                <a:schemeClr val="tx1"/>
              </a:buClr>
              <a:buFont typeface="+mj-lt"/>
              <a:buAutoNum type="arabicPeriod"/>
              <a:defRPr/>
            </a:pPr>
            <a:r>
              <a:rPr lang="en-US" altLang="en-US" sz="1400" b="1" dirty="0">
                <a:solidFill>
                  <a:schemeClr val="tx2">
                    <a:lumMod val="60000"/>
                    <a:lumOff val="40000"/>
                  </a:schemeClr>
                </a:solidFill>
                <a:latin typeface="+mn-lt"/>
                <a:cs typeface="Arial" pitchFamily="34" charset="0"/>
              </a:rPr>
              <a:t>Define</a:t>
            </a:r>
            <a:r>
              <a:rPr lang="en-US" altLang="en-US" sz="1400" dirty="0">
                <a:latin typeface="+mn-lt"/>
                <a:cs typeface="Arial" pitchFamily="34" charset="0"/>
              </a:rPr>
              <a:t> a financial services program strategy with unique solution packages for various segments within a consumer </a:t>
            </a:r>
            <a:r>
              <a:rPr lang="en-US" altLang="en-US" sz="1400" dirty="0" smtClean="0">
                <a:latin typeface="+mn-lt"/>
                <a:cs typeface="Arial" pitchFamily="34" charset="0"/>
              </a:rPr>
              <a:t>base and leveraging key marketing channels; </a:t>
            </a:r>
            <a:endParaRPr lang="en-US" altLang="en-US" sz="1400" dirty="0">
              <a:latin typeface="+mn-lt"/>
              <a:cs typeface="Arial" pitchFamily="34" charset="0"/>
            </a:endParaRPr>
          </a:p>
          <a:p>
            <a:pPr marL="569913" indent="-344488">
              <a:spcBef>
                <a:spcPts val="600"/>
              </a:spcBef>
              <a:spcAft>
                <a:spcPts val="600"/>
              </a:spcAft>
              <a:buClr>
                <a:schemeClr val="tx1"/>
              </a:buClr>
              <a:buFont typeface="+mj-lt"/>
              <a:buAutoNum type="arabicPeriod"/>
              <a:defRPr/>
            </a:pPr>
            <a:r>
              <a:rPr lang="en-US" altLang="en-US" sz="1400" b="1" dirty="0">
                <a:solidFill>
                  <a:schemeClr val="tx2">
                    <a:lumMod val="60000"/>
                    <a:lumOff val="40000"/>
                  </a:schemeClr>
                </a:solidFill>
                <a:latin typeface="+mn-lt"/>
                <a:cs typeface="Arial" pitchFamily="34" charset="0"/>
              </a:rPr>
              <a:t>Source</a:t>
            </a:r>
            <a:r>
              <a:rPr lang="en-US" altLang="en-US" sz="1400" i="1" dirty="0">
                <a:latin typeface="+mn-lt"/>
                <a:cs typeface="Arial" pitchFamily="34" charset="0"/>
              </a:rPr>
              <a:t> </a:t>
            </a:r>
            <a:r>
              <a:rPr lang="en-US" altLang="en-US" sz="1400" dirty="0">
                <a:latin typeface="+mn-lt"/>
                <a:cs typeface="Arial" pitchFamily="34" charset="0"/>
              </a:rPr>
              <a:t>best-in-class providers to offer the most comprehensive and well-suited products per target </a:t>
            </a:r>
            <a:r>
              <a:rPr lang="en-US" altLang="en-US" sz="1400" dirty="0" smtClean="0">
                <a:latin typeface="+mn-lt"/>
                <a:cs typeface="Arial" pitchFamily="34" charset="0"/>
              </a:rPr>
              <a:t>market;</a:t>
            </a:r>
            <a:endParaRPr lang="en-US" altLang="en-US" sz="1400" i="1" u="sng" dirty="0">
              <a:latin typeface="+mn-lt"/>
              <a:cs typeface="Arial" pitchFamily="34" charset="0"/>
            </a:endParaRPr>
          </a:p>
          <a:p>
            <a:pPr marL="569913" indent="-344488">
              <a:spcBef>
                <a:spcPts val="600"/>
              </a:spcBef>
              <a:spcAft>
                <a:spcPts val="600"/>
              </a:spcAft>
              <a:buClr>
                <a:schemeClr val="tx1"/>
              </a:buClr>
              <a:buFont typeface="+mj-lt"/>
              <a:buAutoNum type="arabicPeriod"/>
              <a:defRPr/>
            </a:pPr>
            <a:r>
              <a:rPr lang="en-US" altLang="en-US" sz="1400" b="1" dirty="0">
                <a:solidFill>
                  <a:schemeClr val="tx2">
                    <a:lumMod val="60000"/>
                    <a:lumOff val="40000"/>
                  </a:schemeClr>
                </a:solidFill>
                <a:latin typeface="+mn-lt"/>
                <a:cs typeface="Arial" pitchFamily="34" charset="0"/>
              </a:rPr>
              <a:t>Structure</a:t>
            </a:r>
            <a:r>
              <a:rPr lang="en-US" altLang="en-US" sz="1400" dirty="0">
                <a:latin typeface="+mn-lt"/>
                <a:cs typeface="Arial" pitchFamily="34" charset="0"/>
              </a:rPr>
              <a:t> the deal terms to align with overall partnership goals, and; </a:t>
            </a:r>
          </a:p>
          <a:p>
            <a:pPr marL="569913" indent="-344488">
              <a:spcBef>
                <a:spcPts val="600"/>
              </a:spcBef>
              <a:spcAft>
                <a:spcPts val="600"/>
              </a:spcAft>
              <a:buClr>
                <a:schemeClr val="tx1"/>
              </a:buClr>
              <a:buFont typeface="+mj-lt"/>
              <a:buAutoNum type="arabicPeriod"/>
              <a:defRPr/>
            </a:pPr>
            <a:r>
              <a:rPr lang="en-US" altLang="en-US" sz="1400" b="1" dirty="0">
                <a:solidFill>
                  <a:schemeClr val="tx2">
                    <a:lumMod val="60000"/>
                    <a:lumOff val="40000"/>
                  </a:schemeClr>
                </a:solidFill>
                <a:latin typeface="+mn-lt"/>
                <a:cs typeface="Arial" pitchFamily="34" charset="0"/>
              </a:rPr>
              <a:t>Optimize</a:t>
            </a:r>
            <a:r>
              <a:rPr lang="en-US" altLang="en-US" sz="1400" dirty="0">
                <a:latin typeface="+mn-lt"/>
                <a:cs typeface="Arial" pitchFamily="34" charset="0"/>
              </a:rPr>
              <a:t> program performance on an ongoing </a:t>
            </a:r>
            <a:r>
              <a:rPr lang="en-US" altLang="en-US" sz="1400" dirty="0" smtClean="0">
                <a:latin typeface="+mn-lt"/>
                <a:cs typeface="Arial" pitchFamily="34" charset="0"/>
              </a:rPr>
              <a:t>basis, </a:t>
            </a:r>
            <a:r>
              <a:rPr lang="en-US" altLang="en-US" sz="1400" b="1" dirty="0" smtClean="0">
                <a:solidFill>
                  <a:schemeClr val="tx2">
                    <a:lumMod val="60000"/>
                    <a:lumOff val="40000"/>
                  </a:schemeClr>
                </a:solidFill>
                <a:latin typeface="+mn-lt"/>
                <a:cs typeface="Arial" pitchFamily="34" charset="0"/>
              </a:rPr>
              <a:t>develop and source </a:t>
            </a:r>
            <a:r>
              <a:rPr lang="en-US" altLang="en-US" sz="1400" dirty="0" smtClean="0">
                <a:latin typeface="+mn-lt"/>
                <a:cs typeface="Arial" pitchFamily="34" charset="0"/>
              </a:rPr>
              <a:t>new marketing channels, and  continuously </a:t>
            </a:r>
            <a:r>
              <a:rPr lang="en-US" altLang="en-US" sz="1400" b="1" dirty="0" smtClean="0">
                <a:solidFill>
                  <a:schemeClr val="tx2">
                    <a:lumMod val="60000"/>
                    <a:lumOff val="40000"/>
                  </a:schemeClr>
                </a:solidFill>
                <a:latin typeface="+mn-lt"/>
                <a:cs typeface="Arial" pitchFamily="34" charset="0"/>
              </a:rPr>
              <a:t>investigate</a:t>
            </a:r>
            <a:r>
              <a:rPr lang="en-US" altLang="en-US" sz="1400" dirty="0" smtClean="0">
                <a:latin typeface="+mn-lt"/>
                <a:cs typeface="Arial" pitchFamily="34" charset="0"/>
              </a:rPr>
              <a:t> </a:t>
            </a:r>
            <a:r>
              <a:rPr lang="en-US" altLang="en-US" sz="1400" dirty="0">
                <a:latin typeface="+mn-lt"/>
                <a:cs typeface="Arial" pitchFamily="34" charset="0"/>
              </a:rPr>
              <a:t>new </a:t>
            </a:r>
            <a:r>
              <a:rPr lang="en-US" altLang="en-US" sz="1400" dirty="0" smtClean="0">
                <a:latin typeface="+mn-lt"/>
                <a:cs typeface="Arial" pitchFamily="34" charset="0"/>
              </a:rPr>
              <a:t>products.</a:t>
            </a:r>
            <a:endParaRPr lang="en-US" altLang="en-US" sz="1400" dirty="0">
              <a:latin typeface="+mn-lt"/>
              <a:cs typeface="Arial" pitchFamily="34" charset="0"/>
            </a:endParaRPr>
          </a:p>
        </p:txBody>
      </p:sp>
      <p:grpSp>
        <p:nvGrpSpPr>
          <p:cNvPr id="2" name="Group 44"/>
          <p:cNvGrpSpPr>
            <a:grpSpLocks/>
          </p:cNvGrpSpPr>
          <p:nvPr/>
        </p:nvGrpSpPr>
        <p:grpSpPr bwMode="auto">
          <a:xfrm>
            <a:off x="5516563" y="1676400"/>
            <a:ext cx="3551237" cy="2995613"/>
            <a:chOff x="219862" y="1119396"/>
            <a:chExt cx="3157215" cy="2676956"/>
          </a:xfrm>
        </p:grpSpPr>
        <p:sp>
          <p:nvSpPr>
            <p:cNvPr id="29" name="Arc 28"/>
            <p:cNvSpPr/>
            <p:nvPr/>
          </p:nvSpPr>
          <p:spPr>
            <a:xfrm>
              <a:off x="756179" y="1960644"/>
              <a:ext cx="1905338" cy="1066810"/>
            </a:xfrm>
            <a:prstGeom prst="arc">
              <a:avLst>
                <a:gd name="adj1" fmla="val 18498994"/>
                <a:gd name="adj2" fmla="val 20795836"/>
              </a:avLst>
            </a:prstGeom>
            <a:ln>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 name="Group 43"/>
            <p:cNvGrpSpPr>
              <a:grpSpLocks/>
            </p:cNvGrpSpPr>
            <p:nvPr/>
          </p:nvGrpSpPr>
          <p:grpSpPr bwMode="auto">
            <a:xfrm>
              <a:off x="219862" y="1119396"/>
              <a:ext cx="3157215" cy="2676956"/>
              <a:chOff x="219862" y="1119666"/>
              <a:chExt cx="3157215" cy="2676956"/>
            </a:xfrm>
          </p:grpSpPr>
          <p:sp>
            <p:nvSpPr>
              <p:cNvPr id="8204" name="TextBox 18"/>
              <p:cNvSpPr txBox="1">
                <a:spLocks noChangeArrowheads="1"/>
              </p:cNvSpPr>
              <p:nvPr/>
            </p:nvSpPr>
            <p:spPr bwMode="auto">
              <a:xfrm>
                <a:off x="1447801" y="1848632"/>
                <a:ext cx="761999" cy="247551"/>
              </a:xfrm>
              <a:prstGeom prst="rect">
                <a:avLst/>
              </a:prstGeom>
              <a:noFill/>
              <a:ln w="9525">
                <a:noFill/>
                <a:miter lim="800000"/>
                <a:headEnd/>
                <a:tailEnd/>
              </a:ln>
            </p:spPr>
            <p:txBody>
              <a:bodyPr>
                <a:spAutoFit/>
              </a:bodyPr>
              <a:lstStyle/>
              <a:p>
                <a:r>
                  <a:rPr lang="en-US" sz="1200">
                    <a:latin typeface="Century Gothic" pitchFamily="34" charset="0"/>
                  </a:rPr>
                  <a:t>Define</a:t>
                </a:r>
              </a:p>
            </p:txBody>
          </p:sp>
          <p:sp>
            <p:nvSpPr>
              <p:cNvPr id="34" name="Arc 33"/>
              <p:cNvSpPr/>
              <p:nvPr/>
            </p:nvSpPr>
            <p:spPr>
              <a:xfrm rot="7623320">
                <a:off x="1494379" y="1538782"/>
                <a:ext cx="1905221" cy="1066989"/>
              </a:xfrm>
              <a:prstGeom prst="arc">
                <a:avLst>
                  <a:gd name="adj1" fmla="val 18406184"/>
                  <a:gd name="adj2" fmla="val 20795836"/>
                </a:avLst>
              </a:prstGeom>
              <a:ln>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06" name="TextBox 19"/>
              <p:cNvSpPr txBox="1">
                <a:spLocks noChangeArrowheads="1"/>
              </p:cNvSpPr>
              <p:nvPr/>
            </p:nvSpPr>
            <p:spPr bwMode="auto">
              <a:xfrm>
                <a:off x="2386463" y="2345325"/>
                <a:ext cx="990614" cy="247551"/>
              </a:xfrm>
              <a:prstGeom prst="rect">
                <a:avLst/>
              </a:prstGeom>
              <a:noFill/>
              <a:ln w="9525">
                <a:noFill/>
                <a:miter lim="800000"/>
                <a:headEnd/>
                <a:tailEnd/>
              </a:ln>
            </p:spPr>
            <p:txBody>
              <a:bodyPr>
                <a:spAutoFit/>
              </a:bodyPr>
              <a:lstStyle/>
              <a:p>
                <a:r>
                  <a:rPr lang="en-US" sz="1200">
                    <a:latin typeface="Century Gothic" pitchFamily="34" charset="0"/>
                  </a:rPr>
                  <a:t>Source</a:t>
                </a:r>
              </a:p>
            </p:txBody>
          </p:sp>
          <p:sp>
            <p:nvSpPr>
              <p:cNvPr id="8207" name="TextBox 20"/>
              <p:cNvSpPr txBox="1">
                <a:spLocks noChangeArrowheads="1"/>
              </p:cNvSpPr>
              <p:nvPr/>
            </p:nvSpPr>
            <p:spPr bwMode="auto">
              <a:xfrm>
                <a:off x="1330656" y="2797792"/>
                <a:ext cx="838200" cy="247551"/>
              </a:xfrm>
              <a:prstGeom prst="rect">
                <a:avLst/>
              </a:prstGeom>
              <a:noFill/>
              <a:ln w="9525">
                <a:noFill/>
                <a:miter lim="800000"/>
                <a:headEnd/>
                <a:tailEnd/>
              </a:ln>
            </p:spPr>
            <p:txBody>
              <a:bodyPr>
                <a:spAutoFit/>
              </a:bodyPr>
              <a:lstStyle/>
              <a:p>
                <a:r>
                  <a:rPr lang="en-US" sz="1200">
                    <a:latin typeface="Century Gothic" pitchFamily="34" charset="0"/>
                  </a:rPr>
                  <a:t>Structure</a:t>
                </a:r>
              </a:p>
            </p:txBody>
          </p:sp>
          <p:sp>
            <p:nvSpPr>
              <p:cNvPr id="37" name="Arc 36"/>
              <p:cNvSpPr/>
              <p:nvPr/>
            </p:nvSpPr>
            <p:spPr>
              <a:xfrm rot="10800000">
                <a:off x="709604" y="1888564"/>
                <a:ext cx="1905338" cy="1066810"/>
              </a:xfrm>
              <a:prstGeom prst="arc">
                <a:avLst>
                  <a:gd name="adj1" fmla="val 18397980"/>
                  <a:gd name="adj2" fmla="val 20795836"/>
                </a:avLst>
              </a:prstGeom>
              <a:ln>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09" name="TextBox 21"/>
              <p:cNvSpPr txBox="1">
                <a:spLocks noChangeArrowheads="1"/>
              </p:cNvSpPr>
              <p:nvPr/>
            </p:nvSpPr>
            <p:spPr bwMode="auto">
              <a:xfrm>
                <a:off x="219862" y="2351338"/>
                <a:ext cx="1066815" cy="247551"/>
              </a:xfrm>
              <a:prstGeom prst="rect">
                <a:avLst/>
              </a:prstGeom>
              <a:noFill/>
              <a:ln w="9525">
                <a:noFill/>
                <a:miter lim="800000"/>
                <a:headEnd/>
                <a:tailEnd/>
              </a:ln>
            </p:spPr>
            <p:txBody>
              <a:bodyPr>
                <a:spAutoFit/>
              </a:bodyPr>
              <a:lstStyle/>
              <a:p>
                <a:pPr algn="ctr"/>
                <a:r>
                  <a:rPr lang="en-US" sz="1200">
                    <a:latin typeface="Century Gothic" pitchFamily="34" charset="0"/>
                  </a:rPr>
                  <a:t>Optimize</a:t>
                </a:r>
              </a:p>
            </p:txBody>
          </p:sp>
          <p:sp>
            <p:nvSpPr>
              <p:cNvPr id="39" name="Arc 38"/>
              <p:cNvSpPr/>
              <p:nvPr/>
            </p:nvSpPr>
            <p:spPr>
              <a:xfrm rot="18502317">
                <a:off x="114068" y="2310517"/>
                <a:ext cx="1905221" cy="1066989"/>
              </a:xfrm>
              <a:prstGeom prst="arc">
                <a:avLst>
                  <a:gd name="adj1" fmla="val 18064787"/>
                  <a:gd name="adj2" fmla="val 20795836"/>
                </a:avLst>
              </a:prstGeom>
              <a:ln>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8200" name="Rectangle 45"/>
          <p:cNvSpPr>
            <a:spLocks noChangeArrowheads="1"/>
          </p:cNvSpPr>
          <p:nvPr/>
        </p:nvSpPr>
        <p:spPr bwMode="auto">
          <a:xfrm>
            <a:off x="457200" y="1368425"/>
            <a:ext cx="8320087" cy="338554"/>
          </a:xfrm>
          <a:prstGeom prst="rect">
            <a:avLst/>
          </a:prstGeom>
          <a:noFill/>
          <a:ln w="9525">
            <a:noFill/>
            <a:miter lim="800000"/>
            <a:headEnd/>
            <a:tailEnd/>
          </a:ln>
        </p:spPr>
        <p:txBody>
          <a:bodyPr>
            <a:spAutoFit/>
          </a:bodyPr>
          <a:lstStyle/>
          <a:p>
            <a:pPr>
              <a:spcBef>
                <a:spcPts val="600"/>
              </a:spcBef>
              <a:spcAft>
                <a:spcPts val="600"/>
              </a:spcAft>
            </a:pPr>
            <a:r>
              <a:rPr lang="en-US" altLang="en-US" sz="1600" dirty="0">
                <a:solidFill>
                  <a:srgbClr val="000000"/>
                </a:solidFill>
                <a:latin typeface="+mj-lt"/>
              </a:rPr>
              <a:t>We manage sponsored financial service programs through an ongoing process:</a:t>
            </a:r>
          </a:p>
        </p:txBody>
      </p:sp>
    </p:spTree>
    <p:extLst>
      <p:ext uri="{BB962C8B-B14F-4D97-AF65-F5344CB8AC3E}">
        <p14:creationId xmlns:p14="http://schemas.microsoft.com/office/powerpoint/2010/main" val="2613847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0"/>
          <p:cNvSpPr>
            <a:spLocks noGrp="1"/>
          </p:cNvSpPr>
          <p:nvPr>
            <p:ph type="title" idx="4294967295"/>
          </p:nvPr>
        </p:nvSpPr>
        <p:spPr/>
        <p:txBody>
          <a:bodyPr/>
          <a:lstStyle/>
          <a:p>
            <a:r>
              <a:rPr lang="en-US" sz="2000" dirty="0" smtClean="0"/>
              <a:t>Partner Advisors Added Value</a:t>
            </a:r>
          </a:p>
        </p:txBody>
      </p:sp>
      <p:sp>
        <p:nvSpPr>
          <p:cNvPr id="17425" name="Rectangle 17"/>
          <p:cNvSpPr>
            <a:spLocks noChangeArrowheads="1"/>
          </p:cNvSpPr>
          <p:nvPr/>
        </p:nvSpPr>
        <p:spPr bwMode="auto">
          <a:xfrm>
            <a:off x="120650" y="1066800"/>
            <a:ext cx="8839200" cy="30480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ctr" eaLnBrk="0" hangingPunct="0">
              <a:spcBef>
                <a:spcPct val="50000"/>
              </a:spcBef>
              <a:buClr>
                <a:srgbClr val="000000"/>
              </a:buClr>
              <a:buFont typeface="Wingdings" pitchFamily="2" charset="2"/>
              <a:buNone/>
            </a:pPr>
            <a:r>
              <a:rPr lang="en-US" sz="1400" dirty="0">
                <a:latin typeface="Trebuchet MS" pitchFamily="34" charset="0"/>
              </a:rPr>
              <a:t>In addition to our process, there are other services that we provide to support our partner’s program needs:</a:t>
            </a:r>
          </a:p>
        </p:txBody>
      </p:sp>
      <p:grpSp>
        <p:nvGrpSpPr>
          <p:cNvPr id="17452" name="Group 44"/>
          <p:cNvGrpSpPr>
            <a:grpSpLocks/>
          </p:cNvGrpSpPr>
          <p:nvPr/>
        </p:nvGrpSpPr>
        <p:grpSpPr bwMode="auto">
          <a:xfrm>
            <a:off x="76200" y="3352800"/>
            <a:ext cx="3573462" cy="1520825"/>
            <a:chOff x="48" y="2112"/>
            <a:chExt cx="1843" cy="958"/>
          </a:xfrm>
        </p:grpSpPr>
        <p:sp>
          <p:nvSpPr>
            <p:cNvPr id="17428" name="Rectangle 20"/>
            <p:cNvSpPr>
              <a:spLocks noChangeArrowheads="1"/>
            </p:cNvSpPr>
            <p:nvPr/>
          </p:nvSpPr>
          <p:spPr bwMode="auto">
            <a:xfrm>
              <a:off x="48" y="2112"/>
              <a:ext cx="1843" cy="230"/>
            </a:xfrm>
            <a:prstGeom prst="rect">
              <a:avLst/>
            </a:prstGeom>
            <a:solidFill>
              <a:srgbClr val="C0C0C0"/>
            </a:solidFill>
            <a:ln w="9525" algn="ctr">
              <a:solidFill>
                <a:srgbClr val="C0C0C0"/>
              </a:solidFill>
              <a:miter lim="800000"/>
              <a:headEnd/>
              <a:tailEnd/>
            </a:ln>
            <a:effectLst/>
          </p:spPr>
          <p:txBody>
            <a:bodyPr lIns="91420" tIns="45711" rIns="91420" bIns="45711" anchor="ctr" anchorCtr="1"/>
            <a:lstStyle/>
            <a:p>
              <a:pPr algn="ctr" defTabSz="914400" eaLnBrk="0" hangingPunct="0">
                <a:spcBef>
                  <a:spcPct val="20000"/>
                </a:spcBef>
                <a:buFont typeface="Wingdings" pitchFamily="2" charset="2"/>
                <a:buNone/>
              </a:pPr>
              <a:r>
                <a:rPr lang="en-US" sz="1400" b="1">
                  <a:latin typeface="Trebuchet MS" pitchFamily="34" charset="0"/>
                </a:rPr>
                <a:t>Product Development</a:t>
              </a:r>
            </a:p>
          </p:txBody>
        </p:sp>
        <p:sp>
          <p:nvSpPr>
            <p:cNvPr id="17431" name="Rectangle 23"/>
            <p:cNvSpPr>
              <a:spLocks noChangeArrowheads="1"/>
            </p:cNvSpPr>
            <p:nvPr/>
          </p:nvSpPr>
          <p:spPr bwMode="auto">
            <a:xfrm>
              <a:off x="48" y="2304"/>
              <a:ext cx="1843" cy="766"/>
            </a:xfrm>
            <a:prstGeom prst="rect">
              <a:avLst/>
            </a:prstGeom>
            <a:noFill/>
            <a:ln w="9525" algn="ctr">
              <a:solidFill>
                <a:srgbClr val="C0C0C0"/>
              </a:solidFill>
              <a:miter lim="800000"/>
              <a:headEnd/>
              <a:tailEnd/>
            </a:ln>
            <a:effectLst/>
          </p:spPr>
          <p:txBody>
            <a:bodyPr lIns="91420" tIns="45711" rIns="91420" bIns="45711"/>
            <a:lstStyle/>
            <a:p>
              <a:pPr marL="265113" indent="-265113" defTabSz="914400" eaLnBrk="0" hangingPunct="0">
                <a:lnSpc>
                  <a:spcPct val="20000"/>
                </a:lnSpc>
                <a:spcBef>
                  <a:spcPct val="20000"/>
                </a:spcBef>
                <a:buFont typeface="Wingdings" pitchFamily="2" charset="2"/>
                <a:buChar char="§"/>
              </a:pPr>
              <a:endParaRPr lang="en-US" sz="1200">
                <a:latin typeface="Trebuchet MS" pitchFamily="34" charset="0"/>
              </a:endParaRPr>
            </a:p>
            <a:p>
              <a:pPr marL="265113" indent="-265113" defTabSz="914400" eaLnBrk="0" hangingPunct="0">
                <a:spcBef>
                  <a:spcPct val="20000"/>
                </a:spcBef>
                <a:buFont typeface="Wingdings" pitchFamily="2" charset="2"/>
                <a:buChar char="§"/>
              </a:pPr>
              <a:r>
                <a:rPr lang="en-US" sz="1200">
                  <a:latin typeface="Trebuchet MS" pitchFamily="34" charset="0"/>
                </a:rPr>
                <a:t>Product and rewards strategy</a:t>
              </a:r>
            </a:p>
            <a:p>
              <a:pPr marL="265113" indent="-265113" defTabSz="914400" eaLnBrk="0" hangingPunct="0">
                <a:spcBef>
                  <a:spcPct val="20000"/>
                </a:spcBef>
                <a:buFont typeface="Wingdings" pitchFamily="2" charset="2"/>
                <a:buChar char="§"/>
              </a:pPr>
              <a:r>
                <a:rPr lang="en-US" sz="1200">
                  <a:latin typeface="Trebuchet MS" pitchFamily="34" charset="0"/>
                </a:rPr>
                <a:t>Loyalty program development</a:t>
              </a:r>
            </a:p>
            <a:p>
              <a:pPr marL="265113" indent="-265113" defTabSz="914400" eaLnBrk="0" hangingPunct="0">
                <a:spcBef>
                  <a:spcPct val="20000"/>
                </a:spcBef>
                <a:buFont typeface="Wingdings" pitchFamily="2" charset="2"/>
                <a:buChar char="§"/>
              </a:pPr>
              <a:r>
                <a:rPr lang="en-US" sz="1200">
                  <a:latin typeface="Trebuchet MS" pitchFamily="34" charset="0"/>
                </a:rPr>
                <a:t>Program benchmarking</a:t>
              </a:r>
            </a:p>
            <a:p>
              <a:pPr marL="265113" indent="-265113" defTabSz="914400" eaLnBrk="0" hangingPunct="0">
                <a:spcBef>
                  <a:spcPct val="20000"/>
                </a:spcBef>
                <a:buFont typeface="Wingdings" pitchFamily="2" charset="2"/>
                <a:buChar char="§"/>
              </a:pPr>
              <a:r>
                <a:rPr lang="en-US" sz="1200">
                  <a:latin typeface="Trebuchet MS" pitchFamily="34" charset="0"/>
                </a:rPr>
                <a:t>Financial modeling</a:t>
              </a:r>
            </a:p>
            <a:p>
              <a:pPr marL="265113" indent="-265113" defTabSz="914400" eaLnBrk="0" hangingPunct="0">
                <a:spcBef>
                  <a:spcPct val="20000"/>
                </a:spcBef>
                <a:buFont typeface="Wingdings" pitchFamily="2" charset="2"/>
                <a:buChar char="§"/>
              </a:pPr>
              <a:endParaRPr lang="en-US" sz="1200">
                <a:latin typeface="Trebuchet MS" pitchFamily="34" charset="0"/>
              </a:endParaRPr>
            </a:p>
          </p:txBody>
        </p:sp>
      </p:grpSp>
      <p:sp>
        <p:nvSpPr>
          <p:cNvPr id="17433" name="Rectangle 25"/>
          <p:cNvSpPr>
            <a:spLocks noChangeArrowheads="1"/>
          </p:cNvSpPr>
          <p:nvPr/>
        </p:nvSpPr>
        <p:spPr bwMode="auto">
          <a:xfrm>
            <a:off x="4953000" y="1628775"/>
            <a:ext cx="4002088" cy="1571625"/>
          </a:xfrm>
          <a:prstGeom prst="rect">
            <a:avLst/>
          </a:prstGeom>
          <a:noFill/>
          <a:ln w="9525">
            <a:noFill/>
            <a:miter lim="800000"/>
            <a:headEnd/>
            <a:tailEnd/>
          </a:ln>
          <a:effectLst/>
        </p:spPr>
        <p:txBody>
          <a:bodyPr/>
          <a:lstStyle/>
          <a:p>
            <a:pPr marL="323850" indent="-323850" algn="ctr" defTabSz="914400" eaLnBrk="0" hangingPunct="0">
              <a:spcBef>
                <a:spcPct val="20000"/>
              </a:spcBef>
              <a:buFont typeface="Wingdings" pitchFamily="2" charset="2"/>
              <a:buNone/>
              <a:tabLst>
                <a:tab pos="1082675" algn="l"/>
              </a:tabLst>
            </a:pPr>
            <a:r>
              <a:rPr lang="en-US" sz="1400" b="1" u="sng" dirty="0">
                <a:latin typeface="Trebuchet MS" pitchFamily="34" charset="0"/>
              </a:rPr>
              <a:t>Partner Benefits</a:t>
            </a:r>
          </a:p>
          <a:p>
            <a:pPr marL="323850" indent="-323850" algn="ctr" defTabSz="914400" eaLnBrk="0" hangingPunct="0">
              <a:lnSpc>
                <a:spcPct val="0"/>
              </a:lnSpc>
              <a:spcBef>
                <a:spcPct val="20000"/>
              </a:spcBef>
              <a:buFont typeface="Wingdings" pitchFamily="2" charset="2"/>
              <a:buNone/>
              <a:tabLst>
                <a:tab pos="1082675" algn="l"/>
              </a:tabLst>
            </a:pPr>
            <a:endParaRPr lang="en-US" sz="1400" u="sng" dirty="0">
              <a:latin typeface="Trebuchet MS" pitchFamily="34" charset="0"/>
            </a:endParaRPr>
          </a:p>
          <a:p>
            <a:pPr marL="323850" indent="-323850" defTabSz="914400" eaLnBrk="0" hangingPunct="0">
              <a:lnSpc>
                <a:spcPct val="0"/>
              </a:lnSpc>
              <a:spcBef>
                <a:spcPct val="20000"/>
              </a:spcBef>
              <a:buFont typeface="Wingdings" pitchFamily="2" charset="2"/>
              <a:buChar char="§"/>
              <a:tabLst>
                <a:tab pos="1082675" algn="l"/>
              </a:tabLst>
            </a:pPr>
            <a:endParaRPr lang="en-US" sz="1600" u="sng" dirty="0">
              <a:latin typeface="Trebuchet MS" pitchFamily="34" charset="0"/>
            </a:endParaRPr>
          </a:p>
          <a:p>
            <a:pPr marL="323850" indent="-323850" defTabSz="914400" eaLnBrk="0" hangingPunct="0">
              <a:spcBef>
                <a:spcPct val="20000"/>
              </a:spcBef>
              <a:buFont typeface="Wingdings" pitchFamily="2" charset="2"/>
              <a:buChar char="§"/>
              <a:tabLst>
                <a:tab pos="1082675" algn="l"/>
              </a:tabLst>
            </a:pPr>
            <a:r>
              <a:rPr lang="en-US" sz="1400" dirty="0">
                <a:latin typeface="Trebuchet MS" pitchFamily="34" charset="0"/>
              </a:rPr>
              <a:t>Significant increases in </a:t>
            </a:r>
            <a:r>
              <a:rPr lang="en-US" sz="1400" dirty="0" smtClean="0">
                <a:latin typeface="Trebuchet MS" pitchFamily="34" charset="0"/>
              </a:rPr>
              <a:t>program compensation </a:t>
            </a:r>
            <a:r>
              <a:rPr lang="en-US" sz="1400" dirty="0">
                <a:latin typeface="Trebuchet MS" pitchFamily="34" charset="0"/>
              </a:rPr>
              <a:t>and annual program earnings</a:t>
            </a:r>
          </a:p>
          <a:p>
            <a:pPr marL="323850" indent="-323850" defTabSz="914400" eaLnBrk="0" hangingPunct="0">
              <a:spcBef>
                <a:spcPct val="20000"/>
              </a:spcBef>
              <a:buFont typeface="Wingdings" pitchFamily="2" charset="2"/>
              <a:buChar char="§"/>
              <a:tabLst>
                <a:tab pos="1082675" algn="l"/>
              </a:tabLst>
            </a:pPr>
            <a:r>
              <a:rPr lang="en-US" sz="1400" dirty="0" smtClean="0">
                <a:latin typeface="Trebuchet MS" pitchFamily="34" charset="0"/>
              </a:rPr>
              <a:t>Cost reduction</a:t>
            </a:r>
            <a:endParaRPr lang="en-US" sz="1400" dirty="0">
              <a:latin typeface="Trebuchet MS" pitchFamily="34" charset="0"/>
            </a:endParaRPr>
          </a:p>
          <a:p>
            <a:pPr marL="323850" indent="-323850" defTabSz="914400" eaLnBrk="0" hangingPunct="0">
              <a:spcBef>
                <a:spcPct val="20000"/>
              </a:spcBef>
              <a:buFont typeface="Wingdings" pitchFamily="2" charset="2"/>
              <a:buChar char="§"/>
              <a:tabLst>
                <a:tab pos="1082675" algn="l"/>
              </a:tabLst>
            </a:pPr>
            <a:r>
              <a:rPr lang="en-US" sz="1400" dirty="0">
                <a:latin typeface="Trebuchet MS" pitchFamily="34" charset="0"/>
              </a:rPr>
              <a:t>Reduced exposure to risks and costs associated with </a:t>
            </a:r>
            <a:r>
              <a:rPr lang="en-US" sz="1400" dirty="0" smtClean="0">
                <a:latin typeface="Trebuchet MS" pitchFamily="34" charset="0"/>
              </a:rPr>
              <a:t>programs</a:t>
            </a:r>
            <a:endParaRPr lang="en-US" sz="1400" dirty="0">
              <a:latin typeface="Trebuchet MS" pitchFamily="34" charset="0"/>
            </a:endParaRPr>
          </a:p>
          <a:p>
            <a:pPr marL="323850" indent="-323850" defTabSz="914400" eaLnBrk="0" hangingPunct="0">
              <a:spcBef>
                <a:spcPct val="20000"/>
              </a:spcBef>
              <a:buFont typeface="Wingdings" pitchFamily="2" charset="2"/>
              <a:buChar char="§"/>
              <a:tabLst>
                <a:tab pos="1082675" algn="l"/>
              </a:tabLst>
            </a:pPr>
            <a:endParaRPr lang="en-US" sz="1400" dirty="0">
              <a:latin typeface="Trebuchet MS" pitchFamily="34" charset="0"/>
            </a:endParaRPr>
          </a:p>
        </p:txBody>
      </p:sp>
      <p:sp>
        <p:nvSpPr>
          <p:cNvPr id="17434" name="AutoShape 26"/>
          <p:cNvSpPr>
            <a:spLocks noChangeArrowheads="1"/>
          </p:cNvSpPr>
          <p:nvPr/>
        </p:nvSpPr>
        <p:spPr bwMode="auto">
          <a:xfrm>
            <a:off x="3649662" y="2268538"/>
            <a:ext cx="1223963" cy="430212"/>
          </a:xfrm>
          <a:prstGeom prst="notchedRightArrow">
            <a:avLst>
              <a:gd name="adj1" fmla="val 50000"/>
              <a:gd name="adj2" fmla="val 71126"/>
            </a:avLst>
          </a:prstGeom>
          <a:solidFill>
            <a:srgbClr val="333399"/>
          </a:solidFill>
          <a:ln w="9525">
            <a:noFill/>
            <a:miter lim="800000"/>
            <a:headEnd/>
            <a:tailEnd/>
          </a:ln>
          <a:effectLst/>
        </p:spPr>
        <p:txBody>
          <a:bodyPr wrap="none" anchor="ctr"/>
          <a:lstStyle/>
          <a:p>
            <a:endParaRPr lang="en-US"/>
          </a:p>
        </p:txBody>
      </p:sp>
      <p:sp>
        <p:nvSpPr>
          <p:cNvPr id="17435" name="Rectangle 27"/>
          <p:cNvSpPr>
            <a:spLocks noChangeArrowheads="1"/>
          </p:cNvSpPr>
          <p:nvPr/>
        </p:nvSpPr>
        <p:spPr bwMode="auto">
          <a:xfrm>
            <a:off x="4953000" y="5387975"/>
            <a:ext cx="4002088" cy="1241425"/>
          </a:xfrm>
          <a:prstGeom prst="rect">
            <a:avLst/>
          </a:prstGeom>
          <a:noFill/>
          <a:ln w="9525">
            <a:noFill/>
            <a:miter lim="800000"/>
            <a:headEnd/>
            <a:tailEnd/>
          </a:ln>
          <a:effectLst/>
        </p:spPr>
        <p:txBody>
          <a:bodyPr/>
          <a:lstStyle/>
          <a:p>
            <a:pPr marL="323850" indent="-323850" defTabSz="914400" eaLnBrk="0" hangingPunct="0">
              <a:spcBef>
                <a:spcPct val="20000"/>
              </a:spcBef>
              <a:buFont typeface="Wingdings" pitchFamily="2" charset="2"/>
              <a:buChar char="§"/>
              <a:tabLst>
                <a:tab pos="1082675" algn="l"/>
              </a:tabLst>
            </a:pPr>
            <a:r>
              <a:rPr lang="en-US" sz="1400">
                <a:latin typeface="Trebuchet MS" pitchFamily="34" charset="0"/>
              </a:rPr>
              <a:t>More effective use of “owned” partner marketing channels </a:t>
            </a:r>
          </a:p>
          <a:p>
            <a:pPr marL="323850" indent="-323850" defTabSz="914400" eaLnBrk="0" hangingPunct="0">
              <a:spcBef>
                <a:spcPct val="20000"/>
              </a:spcBef>
              <a:buFont typeface="Wingdings" pitchFamily="2" charset="2"/>
              <a:buChar char="§"/>
              <a:tabLst>
                <a:tab pos="1082675" algn="l"/>
              </a:tabLst>
            </a:pPr>
            <a:r>
              <a:rPr lang="en-US" sz="1400">
                <a:latin typeface="Trebuchet MS" pitchFamily="34" charset="0"/>
              </a:rPr>
              <a:t>Product cross sell training and integration into new customer experience</a:t>
            </a:r>
          </a:p>
          <a:p>
            <a:pPr marL="323850" indent="-323850" defTabSz="914400" eaLnBrk="0" hangingPunct="0">
              <a:spcBef>
                <a:spcPct val="20000"/>
              </a:spcBef>
              <a:buFont typeface="Wingdings" pitchFamily="2" charset="2"/>
              <a:buChar char="§"/>
              <a:tabLst>
                <a:tab pos="1082675" algn="l"/>
              </a:tabLst>
            </a:pPr>
            <a:r>
              <a:rPr lang="en-US" sz="1400">
                <a:latin typeface="Trebuchet MS" pitchFamily="34" charset="0"/>
              </a:rPr>
              <a:t>More effective use of purchasing behavior information</a:t>
            </a:r>
          </a:p>
        </p:txBody>
      </p:sp>
      <p:sp>
        <p:nvSpPr>
          <p:cNvPr id="17436" name="Rectangle 28"/>
          <p:cNvSpPr>
            <a:spLocks noChangeArrowheads="1"/>
          </p:cNvSpPr>
          <p:nvPr/>
        </p:nvSpPr>
        <p:spPr bwMode="auto">
          <a:xfrm>
            <a:off x="4953000" y="3657600"/>
            <a:ext cx="4002088" cy="990600"/>
          </a:xfrm>
          <a:prstGeom prst="rect">
            <a:avLst/>
          </a:prstGeom>
          <a:noFill/>
          <a:ln w="9525">
            <a:noFill/>
            <a:miter lim="800000"/>
            <a:headEnd/>
            <a:tailEnd/>
          </a:ln>
          <a:effectLst/>
        </p:spPr>
        <p:txBody>
          <a:bodyPr/>
          <a:lstStyle/>
          <a:p>
            <a:pPr marL="323850" indent="-323850" defTabSz="914400" eaLnBrk="0" hangingPunct="0">
              <a:spcBef>
                <a:spcPct val="20000"/>
              </a:spcBef>
              <a:buFont typeface="Wingdings" pitchFamily="2" charset="2"/>
              <a:buChar char="§"/>
              <a:tabLst>
                <a:tab pos="1082675" algn="l"/>
              </a:tabLst>
            </a:pPr>
            <a:r>
              <a:rPr lang="en-US" sz="1400" dirty="0">
                <a:latin typeface="Trebuchet MS" pitchFamily="34" charset="0"/>
              </a:rPr>
              <a:t>Increased </a:t>
            </a:r>
            <a:r>
              <a:rPr lang="en-US" sz="1400" dirty="0" smtClean="0">
                <a:latin typeface="Trebuchet MS" pitchFamily="34" charset="0"/>
              </a:rPr>
              <a:t>penetration and persistency</a:t>
            </a:r>
            <a:endParaRPr lang="en-US" sz="1400" dirty="0">
              <a:latin typeface="Trebuchet MS" pitchFamily="34" charset="0"/>
            </a:endParaRPr>
          </a:p>
          <a:p>
            <a:pPr marL="323850" indent="-323850" defTabSz="914400" eaLnBrk="0" hangingPunct="0">
              <a:spcBef>
                <a:spcPct val="20000"/>
              </a:spcBef>
              <a:buFont typeface="Wingdings" pitchFamily="2" charset="2"/>
              <a:buChar char="§"/>
              <a:tabLst>
                <a:tab pos="1082675" algn="l"/>
              </a:tabLst>
            </a:pPr>
            <a:r>
              <a:rPr lang="en-US" sz="1400" dirty="0">
                <a:latin typeface="Trebuchet MS" pitchFamily="34" charset="0"/>
              </a:rPr>
              <a:t>Program differentiation</a:t>
            </a:r>
          </a:p>
          <a:p>
            <a:pPr marL="323850" indent="-323850" defTabSz="914400" eaLnBrk="0" hangingPunct="0">
              <a:spcBef>
                <a:spcPct val="20000"/>
              </a:spcBef>
              <a:buFont typeface="Wingdings" pitchFamily="2" charset="2"/>
              <a:buChar char="§"/>
              <a:tabLst>
                <a:tab pos="1082675" algn="l"/>
              </a:tabLst>
            </a:pPr>
            <a:r>
              <a:rPr lang="en-US" sz="1400" dirty="0">
                <a:latin typeface="Trebuchet MS" pitchFamily="34" charset="0"/>
              </a:rPr>
              <a:t>Increased </a:t>
            </a:r>
            <a:r>
              <a:rPr lang="en-US" sz="1400" dirty="0" smtClean="0">
                <a:latin typeface="Trebuchet MS" pitchFamily="34" charset="0"/>
              </a:rPr>
              <a:t>engagement</a:t>
            </a:r>
            <a:endParaRPr lang="en-US" sz="1400" dirty="0">
              <a:latin typeface="Trebuchet MS" pitchFamily="34" charset="0"/>
            </a:endParaRPr>
          </a:p>
          <a:p>
            <a:pPr marL="323850" indent="-323850" defTabSz="914400" eaLnBrk="0" hangingPunct="0">
              <a:spcBef>
                <a:spcPct val="20000"/>
              </a:spcBef>
              <a:buFont typeface="Wingdings" pitchFamily="2" charset="2"/>
              <a:buChar char="§"/>
              <a:tabLst>
                <a:tab pos="1082675" algn="l"/>
              </a:tabLst>
            </a:pPr>
            <a:r>
              <a:rPr lang="en-US" sz="1400" dirty="0">
                <a:latin typeface="Trebuchet MS" pitchFamily="34" charset="0"/>
              </a:rPr>
              <a:t>Drive brand awareness and “front of wallet” usage</a:t>
            </a:r>
          </a:p>
        </p:txBody>
      </p:sp>
      <p:sp>
        <p:nvSpPr>
          <p:cNvPr id="17437" name="AutoShape 29"/>
          <p:cNvSpPr>
            <a:spLocks noChangeArrowheads="1"/>
          </p:cNvSpPr>
          <p:nvPr/>
        </p:nvSpPr>
        <p:spPr bwMode="auto">
          <a:xfrm>
            <a:off x="3652837" y="5791200"/>
            <a:ext cx="1223963" cy="430213"/>
          </a:xfrm>
          <a:prstGeom prst="notchedRightArrow">
            <a:avLst>
              <a:gd name="adj1" fmla="val 50000"/>
              <a:gd name="adj2" fmla="val 71125"/>
            </a:avLst>
          </a:prstGeom>
          <a:solidFill>
            <a:srgbClr val="333399"/>
          </a:solidFill>
          <a:ln w="9525">
            <a:noFill/>
            <a:miter lim="800000"/>
            <a:headEnd/>
            <a:tailEnd/>
          </a:ln>
          <a:effectLst/>
        </p:spPr>
        <p:txBody>
          <a:bodyPr wrap="none" anchor="ctr"/>
          <a:lstStyle/>
          <a:p>
            <a:endParaRPr lang="en-US"/>
          </a:p>
        </p:txBody>
      </p:sp>
      <p:sp>
        <p:nvSpPr>
          <p:cNvPr id="17438" name="AutoShape 30"/>
          <p:cNvSpPr>
            <a:spLocks noChangeArrowheads="1"/>
          </p:cNvSpPr>
          <p:nvPr/>
        </p:nvSpPr>
        <p:spPr bwMode="auto">
          <a:xfrm>
            <a:off x="3651250" y="4040188"/>
            <a:ext cx="1223962" cy="430212"/>
          </a:xfrm>
          <a:prstGeom prst="notchedRightArrow">
            <a:avLst>
              <a:gd name="adj1" fmla="val 50000"/>
              <a:gd name="adj2" fmla="val 71126"/>
            </a:avLst>
          </a:prstGeom>
          <a:solidFill>
            <a:srgbClr val="333399"/>
          </a:solidFill>
          <a:ln w="9525">
            <a:noFill/>
            <a:miter lim="800000"/>
            <a:headEnd/>
            <a:tailEnd/>
          </a:ln>
          <a:effectLst/>
        </p:spPr>
        <p:txBody>
          <a:bodyPr wrap="none" anchor="ctr"/>
          <a:lstStyle/>
          <a:p>
            <a:endParaRPr lang="en-US"/>
          </a:p>
        </p:txBody>
      </p:sp>
      <p:grpSp>
        <p:nvGrpSpPr>
          <p:cNvPr id="17451" name="Group 43"/>
          <p:cNvGrpSpPr>
            <a:grpSpLocks/>
          </p:cNvGrpSpPr>
          <p:nvPr/>
        </p:nvGrpSpPr>
        <p:grpSpPr bwMode="auto">
          <a:xfrm>
            <a:off x="76200" y="1600200"/>
            <a:ext cx="3573462" cy="1524000"/>
            <a:chOff x="48" y="1008"/>
            <a:chExt cx="1843" cy="960"/>
          </a:xfrm>
        </p:grpSpPr>
        <p:sp>
          <p:nvSpPr>
            <p:cNvPr id="17443" name="Rectangle 35"/>
            <p:cNvSpPr>
              <a:spLocks noChangeArrowheads="1"/>
            </p:cNvSpPr>
            <p:nvPr/>
          </p:nvSpPr>
          <p:spPr bwMode="auto">
            <a:xfrm>
              <a:off x="48" y="1008"/>
              <a:ext cx="1843" cy="230"/>
            </a:xfrm>
            <a:prstGeom prst="rect">
              <a:avLst/>
            </a:prstGeom>
            <a:solidFill>
              <a:srgbClr val="C0C0C0"/>
            </a:solidFill>
            <a:ln w="9525" algn="ctr">
              <a:solidFill>
                <a:srgbClr val="C0C0C0"/>
              </a:solidFill>
              <a:miter lim="800000"/>
              <a:headEnd/>
              <a:tailEnd/>
            </a:ln>
            <a:effectLst/>
          </p:spPr>
          <p:txBody>
            <a:bodyPr lIns="0" tIns="45711" rIns="0" bIns="45711" anchor="ctr" anchorCtr="1"/>
            <a:lstStyle/>
            <a:p>
              <a:pPr algn="ctr" defTabSz="914400" eaLnBrk="0" hangingPunct="0">
                <a:spcBef>
                  <a:spcPct val="20000"/>
                </a:spcBef>
                <a:buFont typeface="Wingdings" pitchFamily="2" charset="2"/>
                <a:buNone/>
              </a:pPr>
              <a:r>
                <a:rPr lang="en-US" sz="1400" b="1" dirty="0">
                  <a:latin typeface="Trebuchet MS" pitchFamily="34" charset="0"/>
                </a:rPr>
                <a:t>Compensation &amp; Deal Development</a:t>
              </a:r>
            </a:p>
          </p:txBody>
        </p:sp>
        <p:sp>
          <p:nvSpPr>
            <p:cNvPr id="17444" name="Rectangle 36"/>
            <p:cNvSpPr>
              <a:spLocks noChangeArrowheads="1"/>
            </p:cNvSpPr>
            <p:nvPr/>
          </p:nvSpPr>
          <p:spPr bwMode="auto">
            <a:xfrm>
              <a:off x="48" y="1200"/>
              <a:ext cx="1843" cy="768"/>
            </a:xfrm>
            <a:prstGeom prst="rect">
              <a:avLst/>
            </a:prstGeom>
            <a:noFill/>
            <a:ln w="9525" algn="ctr">
              <a:solidFill>
                <a:srgbClr val="C0C0C0"/>
              </a:solidFill>
              <a:miter lim="800000"/>
              <a:headEnd/>
              <a:tailEnd/>
            </a:ln>
            <a:effectLst/>
          </p:spPr>
          <p:txBody>
            <a:bodyPr lIns="91420" tIns="45711" rIns="91420" bIns="45711"/>
            <a:lstStyle/>
            <a:p>
              <a:pPr marL="265113" indent="-265113" defTabSz="914400" eaLnBrk="0" hangingPunct="0">
                <a:lnSpc>
                  <a:spcPct val="20000"/>
                </a:lnSpc>
                <a:spcBef>
                  <a:spcPct val="20000"/>
                </a:spcBef>
                <a:buFont typeface="Wingdings" pitchFamily="2" charset="2"/>
                <a:buChar char="§"/>
              </a:pPr>
              <a:endParaRPr lang="en-US" sz="1200" dirty="0">
                <a:latin typeface="Trebuchet MS" pitchFamily="34" charset="0"/>
              </a:endParaRPr>
            </a:p>
            <a:p>
              <a:pPr marL="265113" indent="-265113" defTabSz="914400" eaLnBrk="0" hangingPunct="0">
                <a:spcBef>
                  <a:spcPct val="20000"/>
                </a:spcBef>
                <a:buFont typeface="Wingdings" pitchFamily="2" charset="2"/>
                <a:buChar char="§"/>
              </a:pPr>
              <a:r>
                <a:rPr lang="en-US" sz="1200" dirty="0">
                  <a:latin typeface="Trebuchet MS" pitchFamily="34" charset="0"/>
                </a:rPr>
                <a:t>Opportunity assessment</a:t>
              </a:r>
            </a:p>
            <a:p>
              <a:pPr marL="265113" indent="-265113" defTabSz="914400" eaLnBrk="0" hangingPunct="0">
                <a:spcBef>
                  <a:spcPct val="20000"/>
                </a:spcBef>
                <a:buFont typeface="Wingdings" pitchFamily="2" charset="2"/>
                <a:buChar char="§"/>
              </a:pPr>
              <a:r>
                <a:rPr lang="en-US" sz="1200" dirty="0">
                  <a:latin typeface="Trebuchet MS" pitchFamily="34" charset="0"/>
                </a:rPr>
                <a:t>Contract negotiation</a:t>
              </a:r>
            </a:p>
            <a:p>
              <a:pPr marL="265113" indent="-265113" defTabSz="914400" eaLnBrk="0" hangingPunct="0">
                <a:spcBef>
                  <a:spcPct val="20000"/>
                </a:spcBef>
                <a:buFont typeface="Wingdings" pitchFamily="2" charset="2"/>
                <a:buChar char="§"/>
              </a:pPr>
              <a:r>
                <a:rPr lang="en-US" sz="1200" dirty="0">
                  <a:latin typeface="Trebuchet MS" pitchFamily="34" charset="0"/>
                </a:rPr>
                <a:t>Counsel support</a:t>
              </a:r>
            </a:p>
            <a:p>
              <a:pPr marL="265113" indent="-265113" defTabSz="914400" eaLnBrk="0" hangingPunct="0">
                <a:spcBef>
                  <a:spcPct val="20000"/>
                </a:spcBef>
                <a:buFont typeface="Wingdings" pitchFamily="2" charset="2"/>
                <a:buChar char="§"/>
              </a:pPr>
              <a:r>
                <a:rPr lang="en-US" sz="1200" dirty="0">
                  <a:latin typeface="Trebuchet MS" pitchFamily="34" charset="0"/>
                </a:rPr>
                <a:t>Portfolio valuation and sale</a:t>
              </a:r>
            </a:p>
            <a:p>
              <a:pPr marL="265113" indent="-265113" defTabSz="914400" eaLnBrk="0" hangingPunct="0">
                <a:spcBef>
                  <a:spcPct val="20000"/>
                </a:spcBef>
                <a:buFont typeface="Wingdings" pitchFamily="2" charset="2"/>
                <a:buChar char="§"/>
              </a:pPr>
              <a:r>
                <a:rPr lang="en-US" sz="1200" dirty="0">
                  <a:latin typeface="Trebuchet MS" pitchFamily="34" charset="0"/>
                </a:rPr>
                <a:t>Industry intelligence</a:t>
              </a:r>
            </a:p>
            <a:p>
              <a:pPr marL="265113" indent="-265113" defTabSz="914400" eaLnBrk="0" hangingPunct="0">
                <a:spcBef>
                  <a:spcPct val="20000"/>
                </a:spcBef>
                <a:buFont typeface="Wingdings" pitchFamily="2" charset="2"/>
                <a:buChar char="§"/>
              </a:pPr>
              <a:endParaRPr lang="en-US" sz="1200" dirty="0">
                <a:latin typeface="Trebuchet MS" pitchFamily="34" charset="0"/>
              </a:endParaRPr>
            </a:p>
          </p:txBody>
        </p:sp>
      </p:grpSp>
      <p:grpSp>
        <p:nvGrpSpPr>
          <p:cNvPr id="17453" name="Group 45"/>
          <p:cNvGrpSpPr>
            <a:grpSpLocks/>
          </p:cNvGrpSpPr>
          <p:nvPr/>
        </p:nvGrpSpPr>
        <p:grpSpPr bwMode="auto">
          <a:xfrm>
            <a:off x="76200" y="5105400"/>
            <a:ext cx="3573462" cy="1520825"/>
            <a:chOff x="48" y="3216"/>
            <a:chExt cx="1843" cy="958"/>
          </a:xfrm>
        </p:grpSpPr>
        <p:sp>
          <p:nvSpPr>
            <p:cNvPr id="17446" name="Rectangle 38"/>
            <p:cNvSpPr>
              <a:spLocks noChangeArrowheads="1"/>
            </p:cNvSpPr>
            <p:nvPr/>
          </p:nvSpPr>
          <p:spPr bwMode="auto">
            <a:xfrm>
              <a:off x="48" y="3216"/>
              <a:ext cx="1843" cy="230"/>
            </a:xfrm>
            <a:prstGeom prst="rect">
              <a:avLst/>
            </a:prstGeom>
            <a:solidFill>
              <a:srgbClr val="C0C0C0"/>
            </a:solidFill>
            <a:ln w="9525" algn="ctr">
              <a:solidFill>
                <a:srgbClr val="C0C0C0"/>
              </a:solidFill>
              <a:miter lim="800000"/>
              <a:headEnd/>
              <a:tailEnd/>
            </a:ln>
            <a:effectLst/>
          </p:spPr>
          <p:txBody>
            <a:bodyPr lIns="91420" tIns="45711" rIns="91420" bIns="45711" anchor="ctr" anchorCtr="1"/>
            <a:lstStyle/>
            <a:p>
              <a:pPr algn="ctr" defTabSz="914400" eaLnBrk="0" hangingPunct="0">
                <a:spcBef>
                  <a:spcPct val="20000"/>
                </a:spcBef>
                <a:buFont typeface="Wingdings" pitchFamily="2" charset="2"/>
                <a:buNone/>
              </a:pPr>
              <a:r>
                <a:rPr lang="en-US" sz="1400" b="1">
                  <a:latin typeface="Trebuchet MS" pitchFamily="34" charset="0"/>
                </a:rPr>
                <a:t>Marketing &amp; Loyalty</a:t>
              </a:r>
            </a:p>
          </p:txBody>
        </p:sp>
        <p:sp>
          <p:nvSpPr>
            <p:cNvPr id="17447" name="Rectangle 39"/>
            <p:cNvSpPr>
              <a:spLocks noChangeArrowheads="1"/>
            </p:cNvSpPr>
            <p:nvPr/>
          </p:nvSpPr>
          <p:spPr bwMode="auto">
            <a:xfrm>
              <a:off x="48" y="3408"/>
              <a:ext cx="1843" cy="766"/>
            </a:xfrm>
            <a:prstGeom prst="rect">
              <a:avLst/>
            </a:prstGeom>
            <a:noFill/>
            <a:ln w="9525" algn="ctr">
              <a:solidFill>
                <a:srgbClr val="C0C0C0"/>
              </a:solidFill>
              <a:miter lim="800000"/>
              <a:headEnd/>
              <a:tailEnd/>
            </a:ln>
            <a:effectLst/>
          </p:spPr>
          <p:txBody>
            <a:bodyPr lIns="91420" tIns="45711" rIns="91420" bIns="45711"/>
            <a:lstStyle/>
            <a:p>
              <a:pPr marL="265113" indent="-265113" defTabSz="914400" eaLnBrk="0" hangingPunct="0">
                <a:lnSpc>
                  <a:spcPct val="20000"/>
                </a:lnSpc>
                <a:spcBef>
                  <a:spcPct val="20000"/>
                </a:spcBef>
                <a:buFont typeface="Wingdings" pitchFamily="2" charset="2"/>
                <a:buChar char="§"/>
              </a:pPr>
              <a:endParaRPr lang="en-US" sz="1200" dirty="0">
                <a:latin typeface="Trebuchet MS" pitchFamily="34" charset="0"/>
              </a:endParaRPr>
            </a:p>
            <a:p>
              <a:pPr marL="265113" indent="-265113" defTabSz="914400" eaLnBrk="0" hangingPunct="0">
                <a:spcBef>
                  <a:spcPct val="20000"/>
                </a:spcBef>
                <a:buFont typeface="Wingdings" pitchFamily="2" charset="2"/>
                <a:buChar char="§"/>
              </a:pPr>
              <a:r>
                <a:rPr lang="en-US" sz="1200" dirty="0">
                  <a:latin typeface="Trebuchet MS" pitchFamily="34" charset="0"/>
                </a:rPr>
                <a:t>Program marketing </a:t>
              </a:r>
              <a:r>
                <a:rPr lang="en-US" sz="1200" dirty="0" smtClean="0">
                  <a:latin typeface="Trebuchet MS" pitchFamily="34" charset="0"/>
                </a:rPr>
                <a:t>plans</a:t>
              </a:r>
            </a:p>
            <a:p>
              <a:pPr marL="265113" indent="-265113" defTabSz="914400" eaLnBrk="0" hangingPunct="0">
                <a:spcBef>
                  <a:spcPct val="20000"/>
                </a:spcBef>
                <a:buFont typeface="Wingdings" pitchFamily="2" charset="2"/>
                <a:buChar char="§"/>
              </a:pPr>
              <a:r>
                <a:rPr lang="en-US" sz="1200" dirty="0" smtClean="0">
                  <a:latin typeface="Trebuchet MS" pitchFamily="34" charset="0"/>
                </a:rPr>
                <a:t>Digital &amp; social media management</a:t>
              </a:r>
              <a:endParaRPr lang="en-US" sz="1200" dirty="0">
                <a:latin typeface="Trebuchet MS" pitchFamily="34" charset="0"/>
              </a:endParaRPr>
            </a:p>
            <a:p>
              <a:pPr marL="265113" indent="-265113" defTabSz="914400" eaLnBrk="0" hangingPunct="0">
                <a:spcBef>
                  <a:spcPct val="20000"/>
                </a:spcBef>
                <a:buFont typeface="Wingdings" pitchFamily="2" charset="2"/>
                <a:buChar char="§"/>
              </a:pPr>
              <a:r>
                <a:rPr lang="en-US" sz="1200" dirty="0" smtClean="0">
                  <a:latin typeface="Trebuchet MS" pitchFamily="34" charset="0"/>
                </a:rPr>
                <a:t>Cross </a:t>
              </a:r>
              <a:r>
                <a:rPr lang="en-US" sz="1200" dirty="0">
                  <a:latin typeface="Trebuchet MS" pitchFamily="34" charset="0"/>
                </a:rPr>
                <a:t>sell assessment and strategy</a:t>
              </a:r>
            </a:p>
            <a:p>
              <a:pPr marL="265113" indent="-265113" defTabSz="914400" eaLnBrk="0" hangingPunct="0">
                <a:spcBef>
                  <a:spcPct val="20000"/>
                </a:spcBef>
                <a:buFont typeface="Wingdings" pitchFamily="2" charset="2"/>
                <a:buChar char="§"/>
              </a:pPr>
              <a:r>
                <a:rPr lang="en-US" sz="1200" dirty="0">
                  <a:latin typeface="Trebuchet MS" pitchFamily="34" charset="0"/>
                </a:rPr>
                <a:t>Marketplace research</a:t>
              </a:r>
            </a:p>
            <a:p>
              <a:pPr marL="265113" indent="-265113" defTabSz="914400" eaLnBrk="0" hangingPunct="0">
                <a:spcBef>
                  <a:spcPct val="20000"/>
                </a:spcBef>
                <a:buFont typeface="Wingdings" pitchFamily="2" charset="2"/>
                <a:buChar char="§"/>
              </a:pPr>
              <a:r>
                <a:rPr lang="en-US" sz="1200" dirty="0" smtClean="0">
                  <a:latin typeface="Trebuchet MS" pitchFamily="34" charset="0"/>
                </a:rPr>
                <a:t>Channel optimization &amp; training </a:t>
              </a:r>
              <a:r>
                <a:rPr lang="en-US" sz="1200" dirty="0">
                  <a:latin typeface="Trebuchet MS" pitchFamily="34" charset="0"/>
                </a:rPr>
                <a:t>programs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3"/>
          <p:cNvSpPr>
            <a:spLocks noGrp="1"/>
          </p:cNvSpPr>
          <p:nvPr>
            <p:ph type="title" idx="4294967295"/>
          </p:nvPr>
        </p:nvSpPr>
        <p:spPr>
          <a:xfrm>
            <a:off x="152400" y="76200"/>
            <a:ext cx="5257800" cy="609600"/>
          </a:xfrm>
        </p:spPr>
        <p:txBody>
          <a:bodyPr/>
          <a:lstStyle/>
          <a:p>
            <a:r>
              <a:rPr lang="en-US" sz="2000" dirty="0" smtClean="0"/>
              <a:t>Financial Product Provider Network</a:t>
            </a:r>
          </a:p>
        </p:txBody>
      </p:sp>
      <p:graphicFrame>
        <p:nvGraphicFramePr>
          <p:cNvPr id="16410" name="Object 26"/>
          <p:cNvGraphicFramePr>
            <a:graphicFrameLocks noChangeAspect="1"/>
          </p:cNvGraphicFramePr>
          <p:nvPr>
            <p:extLst>
              <p:ext uri="{D42A27DB-BD31-4B8C-83A1-F6EECF244321}">
                <p14:modId xmlns:p14="http://schemas.microsoft.com/office/powerpoint/2010/main" val="50456069"/>
              </p:ext>
            </p:extLst>
          </p:nvPr>
        </p:nvGraphicFramePr>
        <p:xfrm>
          <a:off x="3498850" y="2743200"/>
          <a:ext cx="539750" cy="609600"/>
        </p:xfrm>
        <a:graphic>
          <a:graphicData uri="http://schemas.openxmlformats.org/presentationml/2006/ole">
            <mc:AlternateContent xmlns:mc="http://schemas.openxmlformats.org/markup-compatibility/2006">
              <mc:Choice xmlns:v="urn:schemas-microsoft-com:vml" Requires="v">
                <p:oleObj spid="_x0000_s4105" name="Photo Editor Photo" r:id="rId3" imgW="17390476" imgH="7000000" progId="">
                  <p:embed/>
                </p:oleObj>
              </mc:Choice>
              <mc:Fallback>
                <p:oleObj name="Photo Editor Photo" r:id="rId3" imgW="17390476" imgH="7000000" progId="">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64285"/>
                      <a:stretch>
                        <a:fillRect/>
                      </a:stretch>
                    </p:blipFill>
                    <p:spPr bwMode="auto">
                      <a:xfrm>
                        <a:off x="3498850" y="2743200"/>
                        <a:ext cx="539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419" name="Picture 35" descr="usa.visa.com">
            <a:hlinkClick r:id="rId5"/>
          </p:cNvPr>
          <p:cNvPicPr>
            <a:picLocks noChangeAspect="1" noChangeArrowheads="1"/>
          </p:cNvPicPr>
          <p:nvPr/>
        </p:nvPicPr>
        <p:blipFill>
          <a:blip r:embed="rId6" cstate="print"/>
          <a:srcRect/>
          <a:stretch>
            <a:fillRect/>
          </a:stretch>
        </p:blipFill>
        <p:spPr bwMode="auto">
          <a:xfrm>
            <a:off x="609600" y="5003800"/>
            <a:ext cx="762000" cy="254000"/>
          </a:xfrm>
          <a:prstGeom prst="rect">
            <a:avLst/>
          </a:prstGeom>
          <a:noFill/>
        </p:spPr>
      </p:pic>
      <p:pic>
        <p:nvPicPr>
          <p:cNvPr id="16422" name="Picture 38"/>
          <p:cNvPicPr>
            <a:picLocks noChangeAspect="1" noChangeArrowheads="1"/>
          </p:cNvPicPr>
          <p:nvPr/>
        </p:nvPicPr>
        <p:blipFill>
          <a:blip r:embed="rId7" cstate="print"/>
          <a:srcRect/>
          <a:stretch>
            <a:fillRect/>
          </a:stretch>
        </p:blipFill>
        <p:spPr bwMode="auto">
          <a:xfrm>
            <a:off x="1905000" y="4800600"/>
            <a:ext cx="1066800" cy="855663"/>
          </a:xfrm>
          <a:prstGeom prst="rect">
            <a:avLst/>
          </a:prstGeom>
          <a:noFill/>
          <a:ln w="9525">
            <a:noFill/>
            <a:miter lim="800000"/>
            <a:headEnd/>
            <a:tailEnd/>
          </a:ln>
          <a:effectLst/>
        </p:spPr>
      </p:pic>
      <p:pic>
        <p:nvPicPr>
          <p:cNvPr id="16427" name="Picture 43"/>
          <p:cNvPicPr>
            <a:picLocks noChangeAspect="1" noChangeArrowheads="1"/>
          </p:cNvPicPr>
          <p:nvPr/>
        </p:nvPicPr>
        <p:blipFill>
          <a:blip r:embed="rId8" cstate="print"/>
          <a:srcRect l="28694" t="35918" r="28949" b="46123"/>
          <a:stretch>
            <a:fillRect/>
          </a:stretch>
        </p:blipFill>
        <p:spPr bwMode="auto">
          <a:xfrm>
            <a:off x="457200" y="2073275"/>
            <a:ext cx="2057400" cy="365125"/>
          </a:xfrm>
          <a:prstGeom prst="rect">
            <a:avLst/>
          </a:prstGeom>
          <a:noFill/>
          <a:ln w="9525">
            <a:noFill/>
            <a:miter lim="800000"/>
            <a:headEnd/>
            <a:tailEnd/>
          </a:ln>
          <a:effectLst/>
        </p:spPr>
      </p:pic>
      <p:pic>
        <p:nvPicPr>
          <p:cNvPr id="16429" name="Picture 45" descr="Chase"/>
          <p:cNvPicPr>
            <a:picLocks noChangeAspect="1" noChangeArrowheads="1"/>
          </p:cNvPicPr>
          <p:nvPr/>
        </p:nvPicPr>
        <p:blipFill>
          <a:blip r:embed="rId9" cstate="print"/>
          <a:srcRect/>
          <a:stretch>
            <a:fillRect/>
          </a:stretch>
        </p:blipFill>
        <p:spPr bwMode="auto">
          <a:xfrm>
            <a:off x="2743200" y="2133600"/>
            <a:ext cx="1314450" cy="257175"/>
          </a:xfrm>
          <a:prstGeom prst="rect">
            <a:avLst/>
          </a:prstGeom>
          <a:noFill/>
        </p:spPr>
      </p:pic>
      <p:pic>
        <p:nvPicPr>
          <p:cNvPr id="16431" name="Picture 47" descr="Member Benefits from our Partners"/>
          <p:cNvPicPr>
            <a:picLocks noChangeAspect="1" noChangeArrowheads="1"/>
          </p:cNvPicPr>
          <p:nvPr/>
        </p:nvPicPr>
        <p:blipFill>
          <a:blip r:embed="rId10" cstate="print"/>
          <a:srcRect l="85324" b="84241"/>
          <a:stretch>
            <a:fillRect/>
          </a:stretch>
        </p:blipFill>
        <p:spPr bwMode="auto">
          <a:xfrm>
            <a:off x="6134100" y="2550318"/>
            <a:ext cx="1076325" cy="385763"/>
          </a:xfrm>
          <a:prstGeom prst="rect">
            <a:avLst/>
          </a:prstGeom>
          <a:noFill/>
        </p:spPr>
      </p:pic>
      <p:pic>
        <p:nvPicPr>
          <p:cNvPr id="16434" name="Picture 50"/>
          <p:cNvPicPr>
            <a:picLocks noChangeAspect="1" noChangeArrowheads="1"/>
          </p:cNvPicPr>
          <p:nvPr/>
        </p:nvPicPr>
        <p:blipFill>
          <a:blip r:embed="rId11" cstate="print"/>
          <a:srcRect/>
          <a:stretch>
            <a:fillRect/>
          </a:stretch>
        </p:blipFill>
        <p:spPr bwMode="auto">
          <a:xfrm>
            <a:off x="762000" y="4124324"/>
            <a:ext cx="1752600" cy="369888"/>
          </a:xfrm>
          <a:prstGeom prst="rect">
            <a:avLst/>
          </a:prstGeom>
          <a:noFill/>
          <a:ln w="9525">
            <a:noFill/>
            <a:miter lim="800000"/>
            <a:headEnd/>
            <a:tailEnd/>
          </a:ln>
          <a:effectLst/>
        </p:spPr>
      </p:pic>
      <p:pic>
        <p:nvPicPr>
          <p:cNvPr id="16436" name="Picture 52" descr="Official brandmark of Barclaycard"/>
          <p:cNvPicPr>
            <a:picLocks noChangeAspect="1" noChangeArrowheads="1"/>
          </p:cNvPicPr>
          <p:nvPr/>
        </p:nvPicPr>
        <p:blipFill>
          <a:blip r:embed="rId12" cstate="print"/>
          <a:srcRect/>
          <a:stretch>
            <a:fillRect/>
          </a:stretch>
        </p:blipFill>
        <p:spPr bwMode="auto">
          <a:xfrm>
            <a:off x="1524000" y="2743200"/>
            <a:ext cx="1524000" cy="404813"/>
          </a:xfrm>
          <a:prstGeom prst="rect">
            <a:avLst/>
          </a:prstGeom>
          <a:noFill/>
        </p:spPr>
      </p:pic>
      <p:pic>
        <p:nvPicPr>
          <p:cNvPr id="16438" name="Picture 54" descr="U.S. Bank">
            <a:hlinkClick r:id="rId13"/>
          </p:cNvPr>
          <p:cNvPicPr>
            <a:picLocks noChangeAspect="1" noChangeArrowheads="1"/>
          </p:cNvPicPr>
          <p:nvPr/>
        </p:nvPicPr>
        <p:blipFill>
          <a:blip r:embed="rId14" cstate="print"/>
          <a:srcRect/>
          <a:stretch>
            <a:fillRect/>
          </a:stretch>
        </p:blipFill>
        <p:spPr bwMode="auto">
          <a:xfrm>
            <a:off x="4838700" y="2028825"/>
            <a:ext cx="1295400" cy="476250"/>
          </a:xfrm>
          <a:prstGeom prst="rect">
            <a:avLst/>
          </a:prstGeom>
          <a:noFill/>
        </p:spPr>
      </p:pic>
      <p:pic>
        <p:nvPicPr>
          <p:cNvPr id="16440" name="Picture 56" descr="Citi® - Citi never sleeps®"/>
          <p:cNvPicPr>
            <a:picLocks noChangeAspect="1" noChangeArrowheads="1"/>
          </p:cNvPicPr>
          <p:nvPr/>
        </p:nvPicPr>
        <p:blipFill>
          <a:blip r:embed="rId15" cstate="print"/>
          <a:srcRect r="62617" b="-14285"/>
          <a:stretch>
            <a:fillRect/>
          </a:stretch>
        </p:blipFill>
        <p:spPr bwMode="auto">
          <a:xfrm>
            <a:off x="533400" y="2743200"/>
            <a:ext cx="685800" cy="411163"/>
          </a:xfrm>
          <a:prstGeom prst="rect">
            <a:avLst/>
          </a:prstGeom>
          <a:noFill/>
        </p:spPr>
      </p:pic>
      <p:pic>
        <p:nvPicPr>
          <p:cNvPr id="16442" name="Picture 58" descr="Elan Financial Services">
            <a:hlinkClick r:id="rId16"/>
          </p:cNvPr>
          <p:cNvPicPr>
            <a:picLocks noChangeAspect="1" noChangeArrowheads="1"/>
          </p:cNvPicPr>
          <p:nvPr/>
        </p:nvPicPr>
        <p:blipFill>
          <a:blip r:embed="rId17" cstate="print"/>
          <a:srcRect l="12213" t="12340" r="14503" b="1285"/>
          <a:stretch>
            <a:fillRect/>
          </a:stretch>
        </p:blipFill>
        <p:spPr bwMode="auto">
          <a:xfrm>
            <a:off x="4343400" y="2667000"/>
            <a:ext cx="762000" cy="444500"/>
          </a:xfrm>
          <a:prstGeom prst="rect">
            <a:avLst/>
          </a:prstGeom>
          <a:noFill/>
        </p:spPr>
      </p:pic>
      <p:pic>
        <p:nvPicPr>
          <p:cNvPr id="16446" name="Picture 62" descr="GE Money US">
            <a:hlinkClick r:id="rId18"/>
          </p:cNvPr>
          <p:cNvPicPr>
            <a:picLocks noChangeAspect="1" noChangeArrowheads="1"/>
          </p:cNvPicPr>
          <p:nvPr/>
        </p:nvPicPr>
        <p:blipFill>
          <a:blip r:embed="rId19" cstate="print"/>
          <a:srcRect/>
          <a:stretch>
            <a:fillRect/>
          </a:stretch>
        </p:blipFill>
        <p:spPr bwMode="auto">
          <a:xfrm>
            <a:off x="1143000" y="3381121"/>
            <a:ext cx="1371600" cy="358775"/>
          </a:xfrm>
          <a:prstGeom prst="rect">
            <a:avLst/>
          </a:prstGeom>
          <a:noFill/>
        </p:spPr>
      </p:pic>
      <p:sp>
        <p:nvSpPr>
          <p:cNvPr id="24" name="Rectangle 20"/>
          <p:cNvSpPr>
            <a:spLocks noChangeArrowheads="1"/>
          </p:cNvSpPr>
          <p:nvPr/>
        </p:nvSpPr>
        <p:spPr bwMode="auto">
          <a:xfrm>
            <a:off x="228600" y="1261646"/>
            <a:ext cx="8686799" cy="338554"/>
          </a:xfrm>
          <a:prstGeom prst="rect">
            <a:avLst/>
          </a:prstGeom>
          <a:noFill/>
          <a:ln w="9525">
            <a:solidFill>
              <a:schemeClr val="tx1"/>
            </a:solidFill>
            <a:miter lim="800000"/>
            <a:headEnd/>
            <a:tailEnd/>
          </a:ln>
        </p:spPr>
        <p:txBody>
          <a:bodyPr wrap="square">
            <a:spAutoFit/>
          </a:bodyPr>
          <a:lstStyle/>
          <a:p>
            <a:pPr algn="ctr"/>
            <a:r>
              <a:rPr lang="en-US" sz="1600" dirty="0" smtClean="0">
                <a:latin typeface="Trebuchet MS" pitchFamily="34" charset="0"/>
              </a:rPr>
              <a:t>Our clients benefit from Partner Advisors’ </a:t>
            </a:r>
            <a:r>
              <a:rPr lang="en-US" sz="1600" dirty="0" err="1" smtClean="0">
                <a:latin typeface="Trebuchet MS" pitchFamily="34" charset="0"/>
              </a:rPr>
              <a:t>unconflicted</a:t>
            </a:r>
            <a:r>
              <a:rPr lang="en-US" sz="1600" dirty="0" smtClean="0">
                <a:latin typeface="Trebuchet MS" pitchFamily="34" charset="0"/>
              </a:rPr>
              <a:t> relationships with product providers.</a:t>
            </a:r>
            <a:endParaRPr lang="en-US" sz="1600" dirty="0">
              <a:latin typeface="Trebuchet MS" pitchFamily="34" charset="0"/>
            </a:endParaRPr>
          </a:p>
        </p:txBody>
      </p:sp>
      <p:pic>
        <p:nvPicPr>
          <p:cNvPr id="28" name="Picture 221"/>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69162"/>
          <a:stretch/>
        </p:blipFill>
        <p:spPr bwMode="auto">
          <a:xfrm>
            <a:off x="3352800" y="3564128"/>
            <a:ext cx="1234176" cy="47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21"/>
          <a:srcRect/>
          <a:stretch>
            <a:fillRect/>
          </a:stretch>
        </p:blipFill>
        <p:spPr bwMode="auto">
          <a:xfrm>
            <a:off x="7086598" y="3041537"/>
            <a:ext cx="1558131" cy="719137"/>
          </a:xfrm>
          <a:prstGeom prst="rect">
            <a:avLst/>
          </a:prstGeom>
          <a:noFill/>
          <a:ln w="9525">
            <a:noFill/>
            <a:miter lim="800000"/>
            <a:headEnd/>
            <a:tailEnd/>
          </a:ln>
          <a:effectLst/>
        </p:spPr>
      </p:pic>
      <p:pic>
        <p:nvPicPr>
          <p:cNvPr id="23" name="Picture 3"/>
          <p:cNvPicPr>
            <a:picLocks noChangeAspect="1" noChangeArrowheads="1"/>
          </p:cNvPicPr>
          <p:nvPr/>
        </p:nvPicPr>
        <p:blipFill>
          <a:blip r:embed="rId22"/>
          <a:srcRect/>
          <a:stretch>
            <a:fillRect/>
          </a:stretch>
        </p:blipFill>
        <p:spPr bwMode="auto">
          <a:xfrm>
            <a:off x="5551886" y="3578488"/>
            <a:ext cx="1132282" cy="547878"/>
          </a:xfrm>
          <a:prstGeom prst="rect">
            <a:avLst/>
          </a:prstGeom>
          <a:noFill/>
          <a:ln w="9525">
            <a:noFill/>
            <a:miter lim="800000"/>
            <a:headEnd/>
            <a:tailEnd/>
          </a:ln>
          <a:effectLst/>
        </p:spPr>
      </p:pic>
      <p:pic>
        <p:nvPicPr>
          <p:cNvPr id="25" name="Picture 4"/>
          <p:cNvPicPr>
            <a:picLocks noChangeAspect="1" noChangeArrowheads="1"/>
          </p:cNvPicPr>
          <p:nvPr/>
        </p:nvPicPr>
        <p:blipFill>
          <a:blip r:embed="rId23"/>
          <a:srcRect/>
          <a:stretch>
            <a:fillRect/>
          </a:stretch>
        </p:blipFill>
        <p:spPr bwMode="auto">
          <a:xfrm>
            <a:off x="5410200" y="4955948"/>
            <a:ext cx="894292" cy="412750"/>
          </a:xfrm>
          <a:prstGeom prst="rect">
            <a:avLst/>
          </a:prstGeom>
          <a:noFill/>
          <a:ln w="9525">
            <a:noFill/>
            <a:miter lim="800000"/>
            <a:headEnd/>
            <a:tailEnd/>
          </a:ln>
          <a:effectLst/>
        </p:spPr>
      </p:pic>
      <p:pic>
        <p:nvPicPr>
          <p:cNvPr id="26" name="Picture 5"/>
          <p:cNvPicPr>
            <a:picLocks noChangeAspect="1" noChangeArrowheads="1"/>
          </p:cNvPicPr>
          <p:nvPr/>
        </p:nvPicPr>
        <p:blipFill>
          <a:blip r:embed="rId24"/>
          <a:srcRect/>
          <a:stretch>
            <a:fillRect/>
          </a:stretch>
        </p:blipFill>
        <p:spPr bwMode="auto">
          <a:xfrm>
            <a:off x="2915028" y="5787986"/>
            <a:ext cx="1080029" cy="371475"/>
          </a:xfrm>
          <a:prstGeom prst="rect">
            <a:avLst/>
          </a:prstGeom>
          <a:noFill/>
          <a:ln w="9525">
            <a:noFill/>
            <a:miter lim="800000"/>
            <a:headEnd/>
            <a:tailEnd/>
          </a:ln>
          <a:effectLst/>
        </p:spPr>
      </p:pic>
      <p:pic>
        <p:nvPicPr>
          <p:cNvPr id="27" name="Picture 6"/>
          <p:cNvPicPr>
            <a:picLocks noChangeAspect="1" noChangeArrowheads="1"/>
          </p:cNvPicPr>
          <p:nvPr/>
        </p:nvPicPr>
        <p:blipFill>
          <a:blip r:embed="rId25"/>
          <a:srcRect/>
          <a:stretch>
            <a:fillRect/>
          </a:stretch>
        </p:blipFill>
        <p:spPr bwMode="auto">
          <a:xfrm>
            <a:off x="4842668" y="5626326"/>
            <a:ext cx="1135063" cy="323321"/>
          </a:xfrm>
          <a:prstGeom prst="rect">
            <a:avLst/>
          </a:prstGeom>
          <a:noFill/>
          <a:ln w="9525">
            <a:noFill/>
            <a:miter lim="800000"/>
            <a:headEnd/>
            <a:tailEnd/>
          </a:ln>
          <a:effectLst/>
        </p:spPr>
      </p:pic>
      <p:pic>
        <p:nvPicPr>
          <p:cNvPr id="30" name="Picture 7"/>
          <p:cNvPicPr>
            <a:picLocks noChangeAspect="1" noChangeArrowheads="1"/>
          </p:cNvPicPr>
          <p:nvPr/>
        </p:nvPicPr>
        <p:blipFill>
          <a:blip r:embed="rId26"/>
          <a:srcRect/>
          <a:stretch>
            <a:fillRect/>
          </a:stretch>
        </p:blipFill>
        <p:spPr bwMode="auto">
          <a:xfrm>
            <a:off x="7112378" y="5584825"/>
            <a:ext cx="1258888" cy="454025"/>
          </a:xfrm>
          <a:prstGeom prst="rect">
            <a:avLst/>
          </a:prstGeom>
          <a:noFill/>
          <a:ln w="9525">
            <a:noFill/>
            <a:miter lim="800000"/>
            <a:headEnd/>
            <a:tailEnd/>
          </a:ln>
          <a:effectLst/>
        </p:spPr>
      </p:pic>
      <p:pic>
        <p:nvPicPr>
          <p:cNvPr id="31" name="Picture 8"/>
          <p:cNvPicPr>
            <a:picLocks noChangeAspect="1" noChangeArrowheads="1"/>
          </p:cNvPicPr>
          <p:nvPr/>
        </p:nvPicPr>
        <p:blipFill>
          <a:blip r:embed="rId27"/>
          <a:srcRect/>
          <a:stretch>
            <a:fillRect/>
          </a:stretch>
        </p:blipFill>
        <p:spPr bwMode="auto">
          <a:xfrm>
            <a:off x="6684168" y="4332551"/>
            <a:ext cx="1795463" cy="323321"/>
          </a:xfrm>
          <a:prstGeom prst="rect">
            <a:avLst/>
          </a:prstGeom>
          <a:noFill/>
          <a:ln w="9525">
            <a:noFill/>
            <a:miter lim="800000"/>
            <a:headEnd/>
            <a:tailEnd/>
          </a:ln>
          <a:effectLst/>
        </p:spPr>
      </p:pic>
      <p:pic>
        <p:nvPicPr>
          <p:cNvPr id="32" name="Picture 9"/>
          <p:cNvPicPr>
            <a:picLocks noChangeAspect="1" noChangeArrowheads="1"/>
          </p:cNvPicPr>
          <p:nvPr/>
        </p:nvPicPr>
        <p:blipFill>
          <a:blip r:embed="rId28"/>
          <a:srcRect/>
          <a:stretch>
            <a:fillRect/>
          </a:stretch>
        </p:blipFill>
        <p:spPr bwMode="auto">
          <a:xfrm>
            <a:off x="7086600" y="2139421"/>
            <a:ext cx="990600" cy="316442"/>
          </a:xfrm>
          <a:prstGeom prst="rect">
            <a:avLst/>
          </a:prstGeom>
          <a:noFill/>
          <a:ln w="9525">
            <a:noFill/>
            <a:miter lim="800000"/>
            <a:headEnd/>
            <a:tailEnd/>
          </a:ln>
          <a:effectLst/>
        </p:spPr>
      </p:pic>
      <p:pic>
        <p:nvPicPr>
          <p:cNvPr id="33" name="Picture 10"/>
          <p:cNvPicPr>
            <a:picLocks noChangeAspect="1" noChangeArrowheads="1"/>
          </p:cNvPicPr>
          <p:nvPr/>
        </p:nvPicPr>
        <p:blipFill>
          <a:blip r:embed="rId29"/>
          <a:srcRect/>
          <a:stretch>
            <a:fillRect/>
          </a:stretch>
        </p:blipFill>
        <p:spPr bwMode="auto">
          <a:xfrm>
            <a:off x="3780895" y="4201847"/>
            <a:ext cx="1582208" cy="454025"/>
          </a:xfrm>
          <a:prstGeom prst="rect">
            <a:avLst/>
          </a:prstGeom>
          <a:noFill/>
          <a:ln w="9525">
            <a:noFill/>
            <a:miter lim="800000"/>
            <a:headEnd/>
            <a:tailEnd/>
          </a:ln>
          <a:effectLst/>
        </p:spPr>
      </p:pic>
      <p:pic>
        <p:nvPicPr>
          <p:cNvPr id="18529" name="Picture 97" descr="http://www.sascommunity.org/mwiki/images/b/b4/USAA_logo_sm.JPE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283092" y="5646434"/>
            <a:ext cx="590673" cy="606425"/>
          </a:xfrm>
          <a:prstGeom prst="rect">
            <a:avLst/>
          </a:prstGeom>
          <a:noFill/>
          <a:extLst>
            <a:ext uri="{909E8E84-426E-40DD-AFC4-6F175D3DCCD1}">
              <a14:hiddenFill xmlns:a14="http://schemas.microsoft.com/office/drawing/2010/main">
                <a:solidFill>
                  <a:srgbClr val="FFFFFF"/>
                </a:solidFill>
              </a14:hiddenFill>
            </a:ext>
          </a:extLst>
        </p:spPr>
      </p:pic>
      <p:pic>
        <p:nvPicPr>
          <p:cNvPr id="18533" name="Picture 101" descr="http://www.futuralliakc2011.com/images/sponsor11-umb.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943598" y="6062359"/>
            <a:ext cx="1143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t0.gstatic.com/images?q=tbn:ANd9GcSGdgkvWoXwuwUKg1YFZPQlR9vBIpDDxd75u5jtwREb9DsPYOBykA"/>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188607" y="5173656"/>
            <a:ext cx="1612900" cy="302419"/>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t1.gstatic.com/images?q=tbn:ANd9GcT3owDRpFg2Hpbg6RRV4o-6ZrtOV6CUb706HgoDUAiwAQhkWrDUTQ"/>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215318" y="4809664"/>
            <a:ext cx="1308100" cy="5152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9" descr="http://www.foreclosurehelp.org/images/logo/discover%20bank%20logo.gif"/>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619139" y="2455863"/>
            <a:ext cx="826321" cy="8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09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lIns="91440" tIns="45720" rIns="91440" bIns="45720"/>
          <a:lstStyle/>
          <a:p>
            <a:r>
              <a:rPr lang="en-US" sz="2000" dirty="0" smtClean="0"/>
              <a:t>2013 Endorsements</a:t>
            </a:r>
          </a:p>
        </p:txBody>
      </p:sp>
      <p:pic>
        <p:nvPicPr>
          <p:cNvPr id="8194" name="Picture 2" descr="http://blogs.cincysavers.com/files/2012/04/ace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1543050" cy="1352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1600200"/>
            <a:ext cx="6172200" cy="1477328"/>
          </a:xfrm>
          <a:prstGeom prst="rect">
            <a:avLst/>
          </a:prstGeom>
          <a:noFill/>
        </p:spPr>
        <p:txBody>
          <a:bodyPr wrap="square" rtlCol="0">
            <a:spAutoFit/>
          </a:bodyPr>
          <a:lstStyle/>
          <a:p>
            <a:pPr marL="285750" indent="-285750">
              <a:buFont typeface="Arial" pitchFamily="34" charset="0"/>
              <a:buChar char="•"/>
            </a:pPr>
            <a:r>
              <a:rPr lang="en-US" b="1" dirty="0" smtClean="0">
                <a:latin typeface="+mn-lt"/>
              </a:rPr>
              <a:t>4,500 Stores</a:t>
            </a:r>
          </a:p>
          <a:p>
            <a:pPr marL="285750" indent="-285750">
              <a:buFont typeface="Arial" pitchFamily="34" charset="0"/>
              <a:buChar char="•"/>
            </a:pPr>
            <a:r>
              <a:rPr lang="en-US" b="1" dirty="0" smtClean="0">
                <a:latin typeface="+mn-lt"/>
              </a:rPr>
              <a:t>$3.5 billion in revenue (corporate)</a:t>
            </a:r>
          </a:p>
          <a:p>
            <a:pPr marL="285750" indent="-285750">
              <a:buFont typeface="Arial" pitchFamily="34" charset="0"/>
              <a:buChar char="•"/>
            </a:pPr>
            <a:r>
              <a:rPr lang="en-US" b="1" dirty="0" smtClean="0">
                <a:latin typeface="+mn-lt"/>
              </a:rPr>
              <a:t>20 million ACE Rewards members</a:t>
            </a:r>
          </a:p>
          <a:p>
            <a:pPr marL="285750" indent="-285750">
              <a:buFont typeface="Arial" pitchFamily="34" charset="0"/>
              <a:buChar char="•"/>
            </a:pPr>
            <a:r>
              <a:rPr lang="en-US" b="1" dirty="0" smtClean="0">
                <a:latin typeface="+mn-lt"/>
              </a:rPr>
              <a:t>PA designed, structured, and have grown the new ACE Rewards VISA card since its 2008 launch (US Bank)</a:t>
            </a:r>
          </a:p>
        </p:txBody>
      </p:sp>
      <p:sp>
        <p:nvSpPr>
          <p:cNvPr id="3" name="Rectangle 2"/>
          <p:cNvSpPr/>
          <p:nvPr/>
        </p:nvSpPr>
        <p:spPr>
          <a:xfrm>
            <a:off x="914400" y="3415844"/>
            <a:ext cx="7315200" cy="2308324"/>
          </a:xfrm>
          <a:prstGeom prst="rect">
            <a:avLst/>
          </a:prstGeom>
        </p:spPr>
        <p:txBody>
          <a:bodyPr wrap="square">
            <a:spAutoFit/>
          </a:bodyPr>
          <a:lstStyle/>
          <a:p>
            <a:r>
              <a:rPr lang="en-US" sz="1600" i="1" dirty="0">
                <a:latin typeface="+mn-lt"/>
              </a:rPr>
              <a:t>“Partner Advisors has remained a key member of the Ace Rewards team after the launch of the VISA cobrand program.  They provide critical program and product development leadership that we wouldn’t have had without them.  </a:t>
            </a:r>
            <a:endParaRPr lang="en-US" sz="1600" i="1" dirty="0" smtClean="0">
              <a:latin typeface="+mn-lt"/>
            </a:endParaRPr>
          </a:p>
          <a:p>
            <a:endParaRPr lang="en-US" sz="1600" i="1" dirty="0">
              <a:latin typeface="+mn-lt"/>
            </a:endParaRPr>
          </a:p>
          <a:p>
            <a:r>
              <a:rPr lang="en-US" sz="1600" i="1" dirty="0" smtClean="0">
                <a:latin typeface="+mn-lt"/>
              </a:rPr>
              <a:t>By </a:t>
            </a:r>
            <a:r>
              <a:rPr lang="en-US" sz="1600" i="1" dirty="0">
                <a:latin typeface="+mn-lt"/>
              </a:rPr>
              <a:t>combining their industry knowledge, understanding of Ace customers, Ace stores, and the industry we are in a better position than if we managed the program by ourselves</a:t>
            </a:r>
            <a:r>
              <a:rPr lang="en-US" sz="1600" i="1" dirty="0" smtClean="0">
                <a:latin typeface="+mn-lt"/>
              </a:rPr>
              <a:t>.”</a:t>
            </a:r>
          </a:p>
          <a:p>
            <a:endParaRPr lang="en-US" sz="1600" i="1" dirty="0" smtClean="0">
              <a:latin typeface="+mn-lt"/>
            </a:endParaRPr>
          </a:p>
          <a:p>
            <a:r>
              <a:rPr lang="en-US" sz="1600" b="1" dirty="0" smtClean="0">
                <a:latin typeface="+mn-lt"/>
              </a:rPr>
              <a:t>Jody Allen, 1:1 Marketing Channels, Ace Hardware, January 2013</a:t>
            </a:r>
            <a:endParaRPr lang="en-US" sz="1600" b="1" dirty="0">
              <a:latin typeface="+mn-lt"/>
            </a:endParaRPr>
          </a:p>
        </p:txBody>
      </p:sp>
    </p:spTree>
    <p:extLst>
      <p:ext uri="{BB962C8B-B14F-4D97-AF65-F5344CB8AC3E}">
        <p14:creationId xmlns:p14="http://schemas.microsoft.com/office/powerpoint/2010/main" val="658494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I">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1312"/>
          <a:stretch/>
        </p:blipFill>
        <p:spPr bwMode="auto">
          <a:xfrm>
            <a:off x="602226" y="1286738"/>
            <a:ext cx="1752600" cy="131444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152400" y="228600"/>
            <a:ext cx="527685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912813" rtl="0" eaLnBrk="0" fontAlgn="base" hangingPunct="0">
              <a:spcBef>
                <a:spcPct val="0"/>
              </a:spcBef>
              <a:spcAft>
                <a:spcPct val="0"/>
              </a:spcAft>
              <a:defRPr sz="2400" kern="1200">
                <a:solidFill>
                  <a:srgbClr val="777777"/>
                </a:solidFill>
                <a:latin typeface="Century Gothic" pitchFamily="34" charset="0"/>
                <a:ea typeface="+mj-ea"/>
                <a:cs typeface="+mj-cs"/>
              </a:defRPr>
            </a:lvl1pPr>
            <a:lvl2pPr algn="l" defTabSz="912813" rtl="0" eaLnBrk="0" fontAlgn="base" hangingPunct="0">
              <a:spcBef>
                <a:spcPct val="0"/>
              </a:spcBef>
              <a:spcAft>
                <a:spcPct val="0"/>
              </a:spcAft>
              <a:defRPr sz="2400">
                <a:solidFill>
                  <a:srgbClr val="777777"/>
                </a:solidFill>
                <a:latin typeface="Century Gothic" pitchFamily="34" charset="0"/>
              </a:defRPr>
            </a:lvl2pPr>
            <a:lvl3pPr algn="l" defTabSz="912813" rtl="0" eaLnBrk="0" fontAlgn="base" hangingPunct="0">
              <a:spcBef>
                <a:spcPct val="0"/>
              </a:spcBef>
              <a:spcAft>
                <a:spcPct val="0"/>
              </a:spcAft>
              <a:defRPr sz="2400">
                <a:solidFill>
                  <a:srgbClr val="777777"/>
                </a:solidFill>
                <a:latin typeface="Century Gothic" pitchFamily="34" charset="0"/>
              </a:defRPr>
            </a:lvl3pPr>
            <a:lvl4pPr algn="l" defTabSz="912813" rtl="0" eaLnBrk="0" fontAlgn="base" hangingPunct="0">
              <a:spcBef>
                <a:spcPct val="0"/>
              </a:spcBef>
              <a:spcAft>
                <a:spcPct val="0"/>
              </a:spcAft>
              <a:defRPr sz="2400">
                <a:solidFill>
                  <a:srgbClr val="777777"/>
                </a:solidFill>
                <a:latin typeface="Century Gothic" pitchFamily="34" charset="0"/>
              </a:defRPr>
            </a:lvl4pPr>
            <a:lvl5pPr algn="l" defTabSz="912813" rtl="0" eaLnBrk="0" fontAlgn="base" hangingPunct="0">
              <a:spcBef>
                <a:spcPct val="0"/>
              </a:spcBef>
              <a:spcAft>
                <a:spcPct val="0"/>
              </a:spcAft>
              <a:defRPr sz="2400">
                <a:solidFill>
                  <a:srgbClr val="777777"/>
                </a:solidFill>
                <a:latin typeface="Century Gothic" pitchFamily="34" charset="0"/>
              </a:defRPr>
            </a:lvl5pPr>
            <a:lvl6pPr marL="457200" algn="l" defTabSz="912813" rtl="0" fontAlgn="base">
              <a:spcBef>
                <a:spcPct val="0"/>
              </a:spcBef>
              <a:spcAft>
                <a:spcPct val="0"/>
              </a:spcAft>
              <a:defRPr sz="2400">
                <a:solidFill>
                  <a:schemeClr val="tx2"/>
                </a:solidFill>
                <a:latin typeface="Century Gothic" pitchFamily="34" charset="0"/>
              </a:defRPr>
            </a:lvl6pPr>
            <a:lvl7pPr marL="914400" algn="l" defTabSz="912813" rtl="0" fontAlgn="base">
              <a:spcBef>
                <a:spcPct val="0"/>
              </a:spcBef>
              <a:spcAft>
                <a:spcPct val="0"/>
              </a:spcAft>
              <a:defRPr sz="2400">
                <a:solidFill>
                  <a:schemeClr val="tx2"/>
                </a:solidFill>
                <a:latin typeface="Century Gothic" pitchFamily="34" charset="0"/>
              </a:defRPr>
            </a:lvl7pPr>
            <a:lvl8pPr marL="1371600" algn="l" defTabSz="912813" rtl="0" fontAlgn="base">
              <a:spcBef>
                <a:spcPct val="0"/>
              </a:spcBef>
              <a:spcAft>
                <a:spcPct val="0"/>
              </a:spcAft>
              <a:defRPr sz="2400">
                <a:solidFill>
                  <a:schemeClr val="tx2"/>
                </a:solidFill>
                <a:latin typeface="Century Gothic" pitchFamily="34" charset="0"/>
              </a:defRPr>
            </a:lvl8pPr>
            <a:lvl9pPr marL="1828800" algn="l" defTabSz="912813" rtl="0" fontAlgn="base">
              <a:spcBef>
                <a:spcPct val="0"/>
              </a:spcBef>
              <a:spcAft>
                <a:spcPct val="0"/>
              </a:spcAft>
              <a:defRPr sz="2400">
                <a:solidFill>
                  <a:schemeClr val="tx2"/>
                </a:solidFill>
                <a:latin typeface="Century Gothic" pitchFamily="34" charset="0"/>
              </a:defRPr>
            </a:lvl9pPr>
          </a:lstStyle>
          <a:p>
            <a:r>
              <a:rPr lang="en-US" sz="2000" smtClean="0"/>
              <a:t>2013 Endorsements</a:t>
            </a:r>
            <a:endParaRPr lang="en-US" sz="2000" dirty="0" smtClean="0"/>
          </a:p>
        </p:txBody>
      </p:sp>
      <p:sp>
        <p:nvSpPr>
          <p:cNvPr id="9" name="TextBox 8"/>
          <p:cNvSpPr txBox="1"/>
          <p:nvPr/>
        </p:nvSpPr>
        <p:spPr>
          <a:xfrm>
            <a:off x="2514600" y="1066800"/>
            <a:ext cx="6172200" cy="1754326"/>
          </a:xfrm>
          <a:prstGeom prst="rect">
            <a:avLst/>
          </a:prstGeom>
          <a:noFill/>
        </p:spPr>
        <p:txBody>
          <a:bodyPr wrap="square" rtlCol="0">
            <a:spAutoFit/>
          </a:bodyPr>
          <a:lstStyle/>
          <a:p>
            <a:pPr marL="285750" indent="-285750">
              <a:buFont typeface="Arial" pitchFamily="34" charset="0"/>
              <a:buChar char="•"/>
            </a:pPr>
            <a:r>
              <a:rPr lang="en-US" b="1" dirty="0" smtClean="0">
                <a:latin typeface="+mn-lt"/>
              </a:rPr>
              <a:t>122 Stores</a:t>
            </a:r>
          </a:p>
          <a:p>
            <a:pPr marL="285750" indent="-285750">
              <a:buFont typeface="Arial" pitchFamily="34" charset="0"/>
              <a:buChar char="•"/>
            </a:pPr>
            <a:r>
              <a:rPr lang="en-US" b="1" dirty="0" smtClean="0">
                <a:latin typeface="+mn-lt"/>
              </a:rPr>
              <a:t>$1.8 billion in revenue</a:t>
            </a:r>
          </a:p>
          <a:p>
            <a:pPr marL="285750" indent="-285750">
              <a:buFont typeface="Arial" pitchFamily="34" charset="0"/>
              <a:buChar char="•"/>
            </a:pPr>
            <a:r>
              <a:rPr lang="en-US" b="1" dirty="0" smtClean="0">
                <a:latin typeface="+mn-lt"/>
              </a:rPr>
              <a:t>4.7 million REI Cooperative members</a:t>
            </a:r>
          </a:p>
          <a:p>
            <a:pPr marL="285750" indent="-285750">
              <a:buFont typeface="Arial" pitchFamily="34" charset="0"/>
              <a:buChar char="•"/>
            </a:pPr>
            <a:r>
              <a:rPr lang="en-US" b="1" dirty="0" smtClean="0">
                <a:latin typeface="+mn-lt"/>
              </a:rPr>
              <a:t>PA led restructuring with US Bank via program redefinition and a comprehensive RFP process</a:t>
            </a:r>
          </a:p>
          <a:p>
            <a:pPr marL="285750" indent="-285750">
              <a:buFont typeface="Arial" pitchFamily="34" charset="0"/>
              <a:buChar char="•"/>
            </a:pPr>
            <a:r>
              <a:rPr lang="en-US" b="1" dirty="0" smtClean="0">
                <a:latin typeface="+mn-lt"/>
              </a:rPr>
              <a:t>PA continues to help REI restructure its core loyalty program</a:t>
            </a:r>
          </a:p>
        </p:txBody>
      </p:sp>
      <p:sp>
        <p:nvSpPr>
          <p:cNvPr id="12" name="Rectangle 11"/>
          <p:cNvSpPr/>
          <p:nvPr/>
        </p:nvSpPr>
        <p:spPr>
          <a:xfrm>
            <a:off x="609600" y="3124200"/>
            <a:ext cx="7848600" cy="3293209"/>
          </a:xfrm>
          <a:prstGeom prst="rect">
            <a:avLst/>
          </a:prstGeom>
        </p:spPr>
        <p:txBody>
          <a:bodyPr wrap="square">
            <a:spAutoFit/>
          </a:bodyPr>
          <a:lstStyle/>
          <a:p>
            <a:r>
              <a:rPr lang="en-US" sz="1600" i="1" dirty="0" smtClean="0">
                <a:latin typeface="+mn-lt"/>
              </a:rPr>
              <a:t>“Partner </a:t>
            </a:r>
            <a:r>
              <a:rPr lang="en-US" sz="1600" i="1" dirty="0">
                <a:latin typeface="+mn-lt"/>
              </a:rPr>
              <a:t>Advisors (PA) proved to be a valuable partner for REI as we sought to understand the value of our co-brand portfolio.  It was really important for us to gain a market perspective of the co-brand landscape and how the REI portfolio benchmarked within that space.  </a:t>
            </a:r>
            <a:endParaRPr lang="en-US" sz="1600" i="1" dirty="0" smtClean="0">
              <a:latin typeface="+mn-lt"/>
            </a:endParaRPr>
          </a:p>
          <a:p>
            <a:endParaRPr lang="en-US" sz="1600" i="1" dirty="0">
              <a:latin typeface="+mn-lt"/>
            </a:endParaRPr>
          </a:p>
          <a:p>
            <a:r>
              <a:rPr lang="en-US" sz="1600" i="1" dirty="0" smtClean="0">
                <a:latin typeface="+mn-lt"/>
              </a:rPr>
              <a:t>The </a:t>
            </a:r>
            <a:r>
              <a:rPr lang="en-US" sz="1600" i="1" dirty="0">
                <a:latin typeface="+mn-lt"/>
              </a:rPr>
              <a:t>PA team demonstrated a broad knowledge base of the payments industry and their approach was unique because they were very involved but they maintained their objectivity so that decisions were grounded in analytics and made without emotion.  </a:t>
            </a:r>
            <a:endParaRPr lang="en-US" sz="1600" i="1" dirty="0" smtClean="0">
              <a:latin typeface="+mn-lt"/>
            </a:endParaRPr>
          </a:p>
          <a:p>
            <a:endParaRPr lang="en-US" sz="1600" i="1" dirty="0">
              <a:latin typeface="+mn-lt"/>
            </a:endParaRPr>
          </a:p>
          <a:p>
            <a:r>
              <a:rPr lang="en-US" sz="1600" i="1" dirty="0" smtClean="0">
                <a:latin typeface="+mn-lt"/>
              </a:rPr>
              <a:t>PA </a:t>
            </a:r>
            <a:r>
              <a:rPr lang="en-US" sz="1600" i="1" dirty="0">
                <a:latin typeface="+mn-lt"/>
              </a:rPr>
              <a:t>demonstrated competency in every area of the valuation process from financial modeling and legal compliance to portfolio management and strategic planning</a:t>
            </a:r>
            <a:r>
              <a:rPr lang="en-US" sz="1600" i="1" dirty="0" smtClean="0">
                <a:latin typeface="+mn-lt"/>
              </a:rPr>
              <a:t>.”</a:t>
            </a:r>
            <a:endParaRPr lang="en-US" sz="1600" i="1" dirty="0">
              <a:latin typeface="+mn-lt"/>
            </a:endParaRPr>
          </a:p>
          <a:p>
            <a:endParaRPr lang="en-US" sz="1600" i="1" dirty="0" smtClean="0">
              <a:latin typeface="+mn-lt"/>
            </a:endParaRPr>
          </a:p>
          <a:p>
            <a:r>
              <a:rPr lang="en-US" sz="1600" b="1" dirty="0" smtClean="0">
                <a:latin typeface="+mn-lt"/>
              </a:rPr>
              <a:t>Alisa Jackson, Loyalty Marketing, REI, January 2013</a:t>
            </a:r>
            <a:endParaRPr lang="en-US" sz="1600" b="1" dirty="0">
              <a:latin typeface="+mn-lt"/>
            </a:endParaRPr>
          </a:p>
        </p:txBody>
      </p:sp>
    </p:spTree>
    <p:extLst>
      <p:ext uri="{BB962C8B-B14F-4D97-AF65-F5344CB8AC3E}">
        <p14:creationId xmlns:p14="http://schemas.microsoft.com/office/powerpoint/2010/main" val="989198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52400" y="228600"/>
            <a:ext cx="527685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912813" rtl="0" eaLnBrk="0" fontAlgn="base" hangingPunct="0">
              <a:spcBef>
                <a:spcPct val="0"/>
              </a:spcBef>
              <a:spcAft>
                <a:spcPct val="0"/>
              </a:spcAft>
              <a:defRPr sz="2400" kern="1200">
                <a:solidFill>
                  <a:srgbClr val="777777"/>
                </a:solidFill>
                <a:latin typeface="Century Gothic" pitchFamily="34" charset="0"/>
                <a:ea typeface="+mj-ea"/>
                <a:cs typeface="+mj-cs"/>
              </a:defRPr>
            </a:lvl1pPr>
            <a:lvl2pPr algn="l" defTabSz="912813" rtl="0" eaLnBrk="0" fontAlgn="base" hangingPunct="0">
              <a:spcBef>
                <a:spcPct val="0"/>
              </a:spcBef>
              <a:spcAft>
                <a:spcPct val="0"/>
              </a:spcAft>
              <a:defRPr sz="2400">
                <a:solidFill>
                  <a:srgbClr val="777777"/>
                </a:solidFill>
                <a:latin typeface="Century Gothic" pitchFamily="34" charset="0"/>
              </a:defRPr>
            </a:lvl2pPr>
            <a:lvl3pPr algn="l" defTabSz="912813" rtl="0" eaLnBrk="0" fontAlgn="base" hangingPunct="0">
              <a:spcBef>
                <a:spcPct val="0"/>
              </a:spcBef>
              <a:spcAft>
                <a:spcPct val="0"/>
              </a:spcAft>
              <a:defRPr sz="2400">
                <a:solidFill>
                  <a:srgbClr val="777777"/>
                </a:solidFill>
                <a:latin typeface="Century Gothic" pitchFamily="34" charset="0"/>
              </a:defRPr>
            </a:lvl3pPr>
            <a:lvl4pPr algn="l" defTabSz="912813" rtl="0" eaLnBrk="0" fontAlgn="base" hangingPunct="0">
              <a:spcBef>
                <a:spcPct val="0"/>
              </a:spcBef>
              <a:spcAft>
                <a:spcPct val="0"/>
              </a:spcAft>
              <a:defRPr sz="2400">
                <a:solidFill>
                  <a:srgbClr val="777777"/>
                </a:solidFill>
                <a:latin typeface="Century Gothic" pitchFamily="34" charset="0"/>
              </a:defRPr>
            </a:lvl4pPr>
            <a:lvl5pPr algn="l" defTabSz="912813" rtl="0" eaLnBrk="0" fontAlgn="base" hangingPunct="0">
              <a:spcBef>
                <a:spcPct val="0"/>
              </a:spcBef>
              <a:spcAft>
                <a:spcPct val="0"/>
              </a:spcAft>
              <a:defRPr sz="2400">
                <a:solidFill>
                  <a:srgbClr val="777777"/>
                </a:solidFill>
                <a:latin typeface="Century Gothic" pitchFamily="34" charset="0"/>
              </a:defRPr>
            </a:lvl5pPr>
            <a:lvl6pPr marL="457200" algn="l" defTabSz="912813" rtl="0" fontAlgn="base">
              <a:spcBef>
                <a:spcPct val="0"/>
              </a:spcBef>
              <a:spcAft>
                <a:spcPct val="0"/>
              </a:spcAft>
              <a:defRPr sz="2400">
                <a:solidFill>
                  <a:schemeClr val="tx2"/>
                </a:solidFill>
                <a:latin typeface="Century Gothic" pitchFamily="34" charset="0"/>
              </a:defRPr>
            </a:lvl6pPr>
            <a:lvl7pPr marL="914400" algn="l" defTabSz="912813" rtl="0" fontAlgn="base">
              <a:spcBef>
                <a:spcPct val="0"/>
              </a:spcBef>
              <a:spcAft>
                <a:spcPct val="0"/>
              </a:spcAft>
              <a:defRPr sz="2400">
                <a:solidFill>
                  <a:schemeClr val="tx2"/>
                </a:solidFill>
                <a:latin typeface="Century Gothic" pitchFamily="34" charset="0"/>
              </a:defRPr>
            </a:lvl7pPr>
            <a:lvl8pPr marL="1371600" algn="l" defTabSz="912813" rtl="0" fontAlgn="base">
              <a:spcBef>
                <a:spcPct val="0"/>
              </a:spcBef>
              <a:spcAft>
                <a:spcPct val="0"/>
              </a:spcAft>
              <a:defRPr sz="2400">
                <a:solidFill>
                  <a:schemeClr val="tx2"/>
                </a:solidFill>
                <a:latin typeface="Century Gothic" pitchFamily="34" charset="0"/>
              </a:defRPr>
            </a:lvl8pPr>
            <a:lvl9pPr marL="1828800" algn="l" defTabSz="912813" rtl="0" fontAlgn="base">
              <a:spcBef>
                <a:spcPct val="0"/>
              </a:spcBef>
              <a:spcAft>
                <a:spcPct val="0"/>
              </a:spcAft>
              <a:defRPr sz="2400">
                <a:solidFill>
                  <a:schemeClr val="tx2"/>
                </a:solidFill>
                <a:latin typeface="Century Gothic" pitchFamily="34" charset="0"/>
              </a:defRPr>
            </a:lvl9pPr>
          </a:lstStyle>
          <a:p>
            <a:r>
              <a:rPr lang="en-US" sz="2000" smtClean="0"/>
              <a:t>2013 Endorsements</a:t>
            </a:r>
            <a:endParaRPr lang="en-US" sz="2000" dirty="0" smtClean="0"/>
          </a:p>
        </p:txBody>
      </p:sp>
      <p:sp>
        <p:nvSpPr>
          <p:cNvPr id="9" name="TextBox 8"/>
          <p:cNvSpPr txBox="1"/>
          <p:nvPr/>
        </p:nvSpPr>
        <p:spPr>
          <a:xfrm>
            <a:off x="2514600" y="1066800"/>
            <a:ext cx="6172200" cy="1754326"/>
          </a:xfrm>
          <a:prstGeom prst="rect">
            <a:avLst/>
          </a:prstGeom>
          <a:noFill/>
        </p:spPr>
        <p:txBody>
          <a:bodyPr wrap="square" rtlCol="0">
            <a:spAutoFit/>
          </a:bodyPr>
          <a:lstStyle/>
          <a:p>
            <a:pPr marL="285750" indent="-285750">
              <a:buFont typeface="Arial" pitchFamily="34" charset="0"/>
              <a:buChar char="•"/>
            </a:pPr>
            <a:r>
              <a:rPr lang="en-US" b="1" dirty="0" smtClean="0">
                <a:latin typeface="+mn-lt"/>
              </a:rPr>
              <a:t>52 Properties</a:t>
            </a:r>
          </a:p>
          <a:p>
            <a:pPr marL="285750" indent="-285750">
              <a:buFont typeface="Arial" pitchFamily="34" charset="0"/>
              <a:buChar char="•"/>
            </a:pPr>
            <a:r>
              <a:rPr lang="en-US" b="1" dirty="0">
                <a:latin typeface="+mn-lt"/>
              </a:rPr>
              <a:t>$</a:t>
            </a:r>
            <a:r>
              <a:rPr lang="en-US" b="1" dirty="0" smtClean="0">
                <a:latin typeface="+mn-lt"/>
              </a:rPr>
              <a:t>8.8 billion in revenue</a:t>
            </a:r>
          </a:p>
          <a:p>
            <a:pPr marL="285750" indent="-285750">
              <a:buFont typeface="Arial" pitchFamily="34" charset="0"/>
              <a:buChar char="•"/>
            </a:pPr>
            <a:r>
              <a:rPr lang="en-US" b="1" dirty="0" smtClean="0">
                <a:latin typeface="+mn-lt"/>
              </a:rPr>
              <a:t>8.6 million active Total Rewards members (46 million total)</a:t>
            </a:r>
          </a:p>
          <a:p>
            <a:pPr marL="285750" indent="-285750">
              <a:buFont typeface="Arial" pitchFamily="34" charset="0"/>
              <a:buChar char="•"/>
            </a:pPr>
            <a:r>
              <a:rPr lang="en-US" b="1" dirty="0" smtClean="0">
                <a:latin typeface="+mn-lt"/>
              </a:rPr>
              <a:t>PA redesigned card program within industry leading loyalty “Total Rewards” program</a:t>
            </a:r>
          </a:p>
          <a:p>
            <a:pPr marL="285750" indent="-285750">
              <a:buFont typeface="Arial" pitchFamily="34" charset="0"/>
              <a:buChar char="•"/>
            </a:pPr>
            <a:r>
              <a:rPr lang="en-US" b="1" dirty="0" smtClean="0">
                <a:latin typeface="+mn-lt"/>
              </a:rPr>
              <a:t>PA moved program to a new issuer with 2013 launch date</a:t>
            </a:r>
          </a:p>
        </p:txBody>
      </p:sp>
      <p:sp>
        <p:nvSpPr>
          <p:cNvPr id="12" name="Rectangle 11"/>
          <p:cNvSpPr/>
          <p:nvPr/>
        </p:nvSpPr>
        <p:spPr>
          <a:xfrm>
            <a:off x="609600" y="3254276"/>
            <a:ext cx="7848600" cy="2308324"/>
          </a:xfrm>
          <a:prstGeom prst="rect">
            <a:avLst/>
          </a:prstGeom>
        </p:spPr>
        <p:txBody>
          <a:bodyPr wrap="square">
            <a:spAutoFit/>
          </a:bodyPr>
          <a:lstStyle/>
          <a:p>
            <a:r>
              <a:rPr lang="en-US" sz="1600" i="1" dirty="0">
                <a:latin typeface="+mn-lt"/>
              </a:rPr>
              <a:t>“Partner Advisors did an extraordinary job helping Caesars find the right partner and deal structure for the new Total Rewards co-brand credit card.  </a:t>
            </a:r>
            <a:endParaRPr lang="en-US" sz="1600" i="1" dirty="0" smtClean="0">
              <a:latin typeface="+mn-lt"/>
            </a:endParaRPr>
          </a:p>
          <a:p>
            <a:endParaRPr lang="en-US" sz="1600" i="1" dirty="0">
              <a:latin typeface="+mn-lt"/>
            </a:endParaRPr>
          </a:p>
          <a:p>
            <a:r>
              <a:rPr lang="en-US" sz="1600" i="1" dirty="0" smtClean="0">
                <a:latin typeface="+mn-lt"/>
              </a:rPr>
              <a:t>Their </a:t>
            </a:r>
            <a:r>
              <a:rPr lang="en-US" sz="1600" i="1" dirty="0">
                <a:latin typeface="+mn-lt"/>
              </a:rPr>
              <a:t>insight, professionalism and dedication to our strategic objectives have surpassed my already-high expectations.  </a:t>
            </a:r>
            <a:endParaRPr lang="en-US" sz="1600" i="1" dirty="0" smtClean="0">
              <a:latin typeface="+mn-lt"/>
            </a:endParaRPr>
          </a:p>
          <a:p>
            <a:endParaRPr lang="en-US" sz="1600" i="1" dirty="0">
              <a:latin typeface="+mn-lt"/>
            </a:endParaRPr>
          </a:p>
          <a:p>
            <a:r>
              <a:rPr lang="en-US" sz="1600" i="1" dirty="0" smtClean="0">
                <a:latin typeface="+mn-lt"/>
              </a:rPr>
              <a:t>I </a:t>
            </a:r>
            <a:r>
              <a:rPr lang="en-US" sz="1600" i="1" dirty="0">
                <a:latin typeface="+mn-lt"/>
              </a:rPr>
              <a:t>would be happy to speak with anyone considering Partner Advisors</a:t>
            </a:r>
            <a:r>
              <a:rPr lang="en-US" sz="1600" i="1" dirty="0" smtClean="0">
                <a:latin typeface="+mn-lt"/>
              </a:rPr>
              <a:t>.”</a:t>
            </a:r>
          </a:p>
          <a:p>
            <a:endParaRPr lang="en-US" sz="1600" dirty="0">
              <a:latin typeface="+mn-lt"/>
            </a:endParaRPr>
          </a:p>
          <a:p>
            <a:r>
              <a:rPr lang="en-US" sz="1600" b="1" dirty="0" smtClean="0">
                <a:latin typeface="+mn-lt"/>
              </a:rPr>
              <a:t>Joshua </a:t>
            </a:r>
            <a:r>
              <a:rPr lang="en-US" sz="1600" b="1" dirty="0" err="1">
                <a:latin typeface="+mn-lt"/>
              </a:rPr>
              <a:t>Kanter</a:t>
            </a:r>
            <a:r>
              <a:rPr lang="en-US" sz="1600" b="1" dirty="0">
                <a:latin typeface="+mn-lt"/>
              </a:rPr>
              <a:t>, SVP Revenue Acceleration, Caesars </a:t>
            </a:r>
            <a:r>
              <a:rPr lang="en-US" sz="1600" b="1" dirty="0" smtClean="0">
                <a:latin typeface="+mn-lt"/>
              </a:rPr>
              <a:t>Entertainment, January 2013</a:t>
            </a:r>
            <a:endParaRPr lang="en-US" sz="1600" b="1" dirty="0">
              <a:latin typeface="+mn-lt"/>
            </a:endParaRPr>
          </a:p>
        </p:txBody>
      </p:sp>
      <p:pic>
        <p:nvPicPr>
          <p:cNvPr id="8194" name="Picture 2" descr="http://lasvegasblog.harrahs.com/wp-content/uploads/2010/11/caesars_ent_logo_500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43" y="1219200"/>
            <a:ext cx="2232376" cy="148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77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21995</TotalTime>
  <Words>903</Words>
  <Application>Microsoft Office PowerPoint</Application>
  <PresentationFormat>On-screen Show (4:3)</PresentationFormat>
  <Paragraphs>152</Paragraphs>
  <Slides>10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Photo Editor Photo</vt:lpstr>
      <vt:lpstr>PowerPoint Presentation</vt:lpstr>
      <vt:lpstr>Advisory Background</vt:lpstr>
      <vt:lpstr>Partnership Clients</vt:lpstr>
      <vt:lpstr>Our Advisory Process</vt:lpstr>
      <vt:lpstr>Partner Advisors Added Value</vt:lpstr>
      <vt:lpstr>Financial Product Provider Network</vt:lpstr>
      <vt:lpstr>2013 Endorsements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Overview</dc:title>
  <dc:creator>Partner Advisors</dc:creator>
  <cp:lastModifiedBy>Sean Collins</cp:lastModifiedBy>
  <cp:revision>888</cp:revision>
  <cp:lastPrinted>2013-01-02T14:30:33Z</cp:lastPrinted>
  <dcterms:created xsi:type="dcterms:W3CDTF">2007-07-27T15:46:35Z</dcterms:created>
  <dcterms:modified xsi:type="dcterms:W3CDTF">2013-02-15T00:01:49Z</dcterms:modified>
</cp:coreProperties>
</file>