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2" r:id="rId1"/>
    <p:sldMasterId id="2147483947" r:id="rId2"/>
    <p:sldMasterId id="2147483955" r:id="rId3"/>
  </p:sldMasterIdLst>
  <p:notesMasterIdLst>
    <p:notesMasterId r:id="rId11"/>
  </p:notesMasterIdLst>
  <p:handoutMasterIdLst>
    <p:handoutMasterId r:id="rId12"/>
  </p:handoutMasterIdLst>
  <p:sldIdLst>
    <p:sldId id="432" r:id="rId4"/>
    <p:sldId id="433" r:id="rId5"/>
    <p:sldId id="409" r:id="rId6"/>
    <p:sldId id="435" r:id="rId7"/>
    <p:sldId id="410" r:id="rId8"/>
    <p:sldId id="411" r:id="rId9"/>
    <p:sldId id="430" r:id="rId10"/>
  </p:sldIdLst>
  <p:sldSz cx="9144000" cy="6858000" type="screen4x3"/>
  <p:notesSz cx="7010400" cy="9296400"/>
  <p:defaultTextStyle>
    <a:defPPr>
      <a:defRPr lang="en-US"/>
    </a:defPPr>
    <a:lvl1pPr algn="l" defTabSz="912813" rtl="0" fontAlgn="base">
      <a:spcBef>
        <a:spcPct val="0"/>
      </a:spcBef>
      <a:spcAft>
        <a:spcPct val="0"/>
      </a:spcAft>
      <a:defRPr kern="1200">
        <a:solidFill>
          <a:schemeClr val="tx1"/>
        </a:solidFill>
        <a:latin typeface="Arial" charset="0"/>
        <a:ea typeface="+mn-ea"/>
        <a:cs typeface="Arial" charset="0"/>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FFFFFF"/>
    <a:srgbClr val="C0C0C0"/>
    <a:srgbClr val="5F5F5F"/>
    <a:srgbClr val="777777"/>
    <a:srgbClr val="969696"/>
    <a:srgbClr val="4D4D4D"/>
    <a:srgbClr val="DA34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35" autoAdjust="0"/>
    <p:restoredTop sz="99137" autoAdjust="0"/>
  </p:normalViewPr>
  <p:slideViewPr>
    <p:cSldViewPr>
      <p:cViewPr>
        <p:scale>
          <a:sx n="80" d="100"/>
          <a:sy n="80" d="100"/>
        </p:scale>
        <p:origin x="-2292" y="-7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79" d="100"/>
          <a:sy n="79" d="100"/>
        </p:scale>
        <p:origin x="-324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server-CT\Clients-CT\3.%20Industry%20Trends\Industry%20Stats%201.3.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a:t>Consumer Debt Trends</a:t>
            </a:r>
          </a:p>
          <a:p>
            <a:pPr>
              <a:defRPr sz="1000"/>
            </a:pPr>
            <a:r>
              <a:rPr lang="en-US" sz="800" b="0"/>
              <a:t>(2008 Baseline) </a:t>
            </a:r>
          </a:p>
        </c:rich>
      </c:tx>
      <c:layout/>
      <c:overlay val="0"/>
    </c:title>
    <c:autoTitleDeleted val="0"/>
    <c:plotArea>
      <c:layout/>
      <c:lineChart>
        <c:grouping val="standard"/>
        <c:varyColors val="0"/>
        <c:ser>
          <c:idx val="0"/>
          <c:order val="0"/>
          <c:tx>
            <c:strRef>
              <c:f>'Consumer Debt Trends'!$D$2</c:f>
              <c:strCache>
                <c:ptCount val="1"/>
                <c:pt idx="0">
                  <c:v>Total Debt</c:v>
                </c:pt>
              </c:strCache>
            </c:strRef>
          </c:tx>
          <c:marker>
            <c:symbol val="none"/>
          </c:marker>
          <c:cat>
            <c:strRef>
              <c:f>'Consumer Debt Trends'!$E$1:$U$1</c:f>
              <c:strCache>
                <c:ptCount val="17"/>
                <c:pt idx="0">
                  <c:v>Q4 2008</c:v>
                </c:pt>
                <c:pt idx="1">
                  <c:v>Q1 2009</c:v>
                </c:pt>
                <c:pt idx="2">
                  <c:v>Q2 2009</c:v>
                </c:pt>
                <c:pt idx="3">
                  <c:v>Q3 2009</c:v>
                </c:pt>
                <c:pt idx="4">
                  <c:v>Q4 2009</c:v>
                </c:pt>
                <c:pt idx="5">
                  <c:v>Q1 2010</c:v>
                </c:pt>
                <c:pt idx="6">
                  <c:v>Q2 2010</c:v>
                </c:pt>
                <c:pt idx="7">
                  <c:v>Q3 2010</c:v>
                </c:pt>
                <c:pt idx="8">
                  <c:v>Q4 2010</c:v>
                </c:pt>
                <c:pt idx="9">
                  <c:v>Q1 2011</c:v>
                </c:pt>
                <c:pt idx="10">
                  <c:v>Q2 2011</c:v>
                </c:pt>
                <c:pt idx="11">
                  <c:v>Q3 2011</c:v>
                </c:pt>
                <c:pt idx="12">
                  <c:v>Q4 2011</c:v>
                </c:pt>
                <c:pt idx="13">
                  <c:v>Q1 2012</c:v>
                </c:pt>
                <c:pt idx="14">
                  <c:v>Q2 2012</c:v>
                </c:pt>
                <c:pt idx="15">
                  <c:v>Q3 2012</c:v>
                </c:pt>
                <c:pt idx="16">
                  <c:v>Q4 2012</c:v>
                </c:pt>
              </c:strCache>
            </c:strRef>
          </c:cat>
          <c:val>
            <c:numRef>
              <c:f>'Consumer Debt Trends'!$E$2:$U$2</c:f>
              <c:numCache>
                <c:formatCode>0%</c:formatCode>
                <c:ptCount val="17"/>
                <c:pt idx="0">
                  <c:v>0</c:v>
                </c:pt>
                <c:pt idx="1">
                  <c:v>-8.9999999999999993E-3</c:v>
                </c:pt>
                <c:pt idx="2">
                  <c:v>-2.07E-2</c:v>
                </c:pt>
                <c:pt idx="3">
                  <c:v>-3.0499999999999999E-2</c:v>
                </c:pt>
                <c:pt idx="4">
                  <c:v>-4.3299999999999998E-2</c:v>
                </c:pt>
                <c:pt idx="5">
                  <c:v>-5.2299999999999999E-2</c:v>
                </c:pt>
                <c:pt idx="6">
                  <c:v>-6.0499999999999998E-2</c:v>
                </c:pt>
                <c:pt idx="7">
                  <c:v>-6.6799999999999998E-2</c:v>
                </c:pt>
                <c:pt idx="8">
                  <c:v>-5.9700000000000003E-2</c:v>
                </c:pt>
                <c:pt idx="9">
                  <c:v>-4.2233470420752997E-2</c:v>
                </c:pt>
                <c:pt idx="10">
                  <c:v>-3.4324580828851696E-2</c:v>
                </c:pt>
                <c:pt idx="11">
                  <c:v>2.5782980069598154E-2</c:v>
                </c:pt>
                <c:pt idx="12">
                  <c:v>4.0414425814615552E-2</c:v>
                </c:pt>
                <c:pt idx="13">
                  <c:v>5.5362227143309073E-2</c:v>
                </c:pt>
                <c:pt idx="14">
                  <c:v>7.1654539702625669E-2</c:v>
                </c:pt>
                <c:pt idx="15">
                  <c:v>8.3201518506801492E-2</c:v>
                </c:pt>
                <c:pt idx="16">
                  <c:v>9.8623853211009027E-2</c:v>
                </c:pt>
              </c:numCache>
            </c:numRef>
          </c:val>
          <c:smooth val="0"/>
        </c:ser>
        <c:ser>
          <c:idx val="1"/>
          <c:order val="1"/>
          <c:tx>
            <c:strRef>
              <c:f>'Consumer Debt Trends'!$D$3</c:f>
              <c:strCache>
                <c:ptCount val="1"/>
                <c:pt idx="0">
                  <c:v>Revolving Debt</c:v>
                </c:pt>
              </c:strCache>
            </c:strRef>
          </c:tx>
          <c:marker>
            <c:symbol val="none"/>
          </c:marker>
          <c:cat>
            <c:strRef>
              <c:f>'Consumer Debt Trends'!$E$1:$U$1</c:f>
              <c:strCache>
                <c:ptCount val="17"/>
                <c:pt idx="0">
                  <c:v>Q4 2008</c:v>
                </c:pt>
                <c:pt idx="1">
                  <c:v>Q1 2009</c:v>
                </c:pt>
                <c:pt idx="2">
                  <c:v>Q2 2009</c:v>
                </c:pt>
                <c:pt idx="3">
                  <c:v>Q3 2009</c:v>
                </c:pt>
                <c:pt idx="4">
                  <c:v>Q4 2009</c:v>
                </c:pt>
                <c:pt idx="5">
                  <c:v>Q1 2010</c:v>
                </c:pt>
                <c:pt idx="6">
                  <c:v>Q2 2010</c:v>
                </c:pt>
                <c:pt idx="7">
                  <c:v>Q3 2010</c:v>
                </c:pt>
                <c:pt idx="8">
                  <c:v>Q4 2010</c:v>
                </c:pt>
                <c:pt idx="9">
                  <c:v>Q1 2011</c:v>
                </c:pt>
                <c:pt idx="10">
                  <c:v>Q2 2011</c:v>
                </c:pt>
                <c:pt idx="11">
                  <c:v>Q3 2011</c:v>
                </c:pt>
                <c:pt idx="12">
                  <c:v>Q4 2011</c:v>
                </c:pt>
                <c:pt idx="13">
                  <c:v>Q1 2012</c:v>
                </c:pt>
                <c:pt idx="14">
                  <c:v>Q2 2012</c:v>
                </c:pt>
                <c:pt idx="15">
                  <c:v>Q3 2012</c:v>
                </c:pt>
                <c:pt idx="16">
                  <c:v>Q4 2012</c:v>
                </c:pt>
              </c:strCache>
            </c:strRef>
          </c:cat>
          <c:val>
            <c:numRef>
              <c:f>'Consumer Debt Trends'!$E$3:$U$3</c:f>
              <c:numCache>
                <c:formatCode>0%</c:formatCode>
                <c:ptCount val="17"/>
                <c:pt idx="0">
                  <c:v>0</c:v>
                </c:pt>
                <c:pt idx="1">
                  <c:v>-1.9900000000000001E-2</c:v>
                </c:pt>
                <c:pt idx="2">
                  <c:v>-4.3900000000000002E-2</c:v>
                </c:pt>
                <c:pt idx="3">
                  <c:v>-6.7900000000000002E-2</c:v>
                </c:pt>
                <c:pt idx="4">
                  <c:v>-9.6100000000000005E-2</c:v>
                </c:pt>
                <c:pt idx="5">
                  <c:v>-0.1191</c:v>
                </c:pt>
                <c:pt idx="6">
                  <c:v>-0.13689999999999999</c:v>
                </c:pt>
                <c:pt idx="7">
                  <c:v>-0.16200000000000001</c:v>
                </c:pt>
                <c:pt idx="8">
                  <c:v>-0.1641</c:v>
                </c:pt>
                <c:pt idx="9">
                  <c:v>-0.1714</c:v>
                </c:pt>
                <c:pt idx="10">
                  <c:v>-0.16819999999999999</c:v>
                </c:pt>
                <c:pt idx="11">
                  <c:v>-0.17230000000000001</c:v>
                </c:pt>
                <c:pt idx="12">
                  <c:v>-0.15989999999999999</c:v>
                </c:pt>
                <c:pt idx="13">
                  <c:v>-0.18728300763813119</c:v>
                </c:pt>
                <c:pt idx="14">
                  <c:v>-0.18172800317428831</c:v>
                </c:pt>
                <c:pt idx="15">
                  <c:v>-0.15266342624739607</c:v>
                </c:pt>
                <c:pt idx="16">
                  <c:v>-0.15702807261184412</c:v>
                </c:pt>
              </c:numCache>
            </c:numRef>
          </c:val>
          <c:smooth val="0"/>
        </c:ser>
        <c:dLbls>
          <c:showLegendKey val="0"/>
          <c:showVal val="0"/>
          <c:showCatName val="0"/>
          <c:showSerName val="0"/>
          <c:showPercent val="0"/>
          <c:showBubbleSize val="0"/>
        </c:dLbls>
        <c:marker val="1"/>
        <c:smooth val="0"/>
        <c:axId val="96977280"/>
        <c:axId val="96978816"/>
      </c:lineChart>
      <c:catAx>
        <c:axId val="96977280"/>
        <c:scaling>
          <c:orientation val="minMax"/>
        </c:scaling>
        <c:delete val="0"/>
        <c:axPos val="b"/>
        <c:majorTickMark val="none"/>
        <c:minorTickMark val="none"/>
        <c:tickLblPos val="nextTo"/>
        <c:txPr>
          <a:bodyPr rot="-2280000" anchor="b" anchorCtr="0"/>
          <a:lstStyle/>
          <a:p>
            <a:pPr>
              <a:defRPr/>
            </a:pPr>
            <a:endParaRPr lang="en-US"/>
          </a:p>
        </c:txPr>
        <c:crossAx val="96978816"/>
        <c:crossesAt val="-0.25"/>
        <c:auto val="1"/>
        <c:lblAlgn val="ctr"/>
        <c:lblOffset val="100"/>
        <c:tickLblSkip val="1"/>
        <c:noMultiLvlLbl val="0"/>
      </c:catAx>
      <c:valAx>
        <c:axId val="96978816"/>
        <c:scaling>
          <c:orientation val="minMax"/>
        </c:scaling>
        <c:delete val="0"/>
        <c:axPos val="l"/>
        <c:majorGridlines/>
        <c:numFmt formatCode="0%" sourceLinked="1"/>
        <c:majorTickMark val="none"/>
        <c:minorTickMark val="none"/>
        <c:tickLblPos val="nextTo"/>
        <c:spPr>
          <a:ln w="9525">
            <a:noFill/>
          </a:ln>
        </c:spPr>
        <c:crossAx val="96977280"/>
        <c:crosses val="autoZero"/>
        <c:crossBetween val="between"/>
      </c:valAx>
    </c:plotArea>
    <c:legend>
      <c:legendPos val="b"/>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207"/>
          </a:xfrm>
          <a:prstGeom prst="rect">
            <a:avLst/>
          </a:prstGeom>
        </p:spPr>
        <p:txBody>
          <a:bodyPr vert="horz" lIns="91766" tIns="45883" rIns="91766" bIns="45883" rtlCol="0"/>
          <a:lstStyle>
            <a:lvl1pPr algn="l">
              <a:defRPr sz="1200">
                <a:latin typeface="Arial" charset="0"/>
                <a:cs typeface="Arial" charset="0"/>
              </a:defRPr>
            </a:lvl1pPr>
          </a:lstStyle>
          <a:p>
            <a:pPr>
              <a:defRPr/>
            </a:pPr>
            <a:endParaRPr lang="en-US" dirty="0"/>
          </a:p>
        </p:txBody>
      </p:sp>
      <p:sp>
        <p:nvSpPr>
          <p:cNvPr id="3" name="Date Placeholder 2"/>
          <p:cNvSpPr>
            <a:spLocks noGrp="1"/>
          </p:cNvSpPr>
          <p:nvPr>
            <p:ph type="dt" sz="quarter" idx="1"/>
          </p:nvPr>
        </p:nvSpPr>
        <p:spPr>
          <a:xfrm>
            <a:off x="3970938" y="0"/>
            <a:ext cx="3037840" cy="463207"/>
          </a:xfrm>
          <a:prstGeom prst="rect">
            <a:avLst/>
          </a:prstGeom>
        </p:spPr>
        <p:txBody>
          <a:bodyPr vert="horz" lIns="91766" tIns="45883" rIns="91766" bIns="45883" rtlCol="0"/>
          <a:lstStyle>
            <a:lvl1pPr algn="r">
              <a:defRPr sz="1200">
                <a:latin typeface="Arial" charset="0"/>
                <a:cs typeface="Arial" charset="0"/>
              </a:defRPr>
            </a:lvl1pPr>
          </a:lstStyle>
          <a:p>
            <a:pPr>
              <a:defRPr/>
            </a:pPr>
            <a:fld id="{E5BB2BB9-E258-4538-8247-30346BAF3E48}" type="datetimeFigureOut">
              <a:rPr lang="en-US"/>
              <a:pPr>
                <a:defRPr/>
              </a:pPr>
              <a:t>2/7/2013</a:t>
            </a:fld>
            <a:endParaRPr lang="en-US" dirty="0"/>
          </a:p>
        </p:txBody>
      </p:sp>
      <p:sp>
        <p:nvSpPr>
          <p:cNvPr id="4" name="Footer Placeholder 3"/>
          <p:cNvSpPr>
            <a:spLocks noGrp="1"/>
          </p:cNvSpPr>
          <p:nvPr>
            <p:ph type="ftr" sz="quarter" idx="2"/>
          </p:nvPr>
        </p:nvSpPr>
        <p:spPr>
          <a:xfrm>
            <a:off x="0" y="8831580"/>
            <a:ext cx="3037840" cy="463207"/>
          </a:xfrm>
          <a:prstGeom prst="rect">
            <a:avLst/>
          </a:prstGeom>
        </p:spPr>
        <p:txBody>
          <a:bodyPr vert="horz" lIns="91766" tIns="45883" rIns="91766" bIns="45883" rtlCol="0" anchor="b"/>
          <a:lstStyle>
            <a:lvl1pPr algn="l">
              <a:defRPr sz="1200">
                <a:latin typeface="Arial" charset="0"/>
                <a:cs typeface="Arial" charset="0"/>
              </a:defRPr>
            </a:lvl1pPr>
          </a:lstStyle>
          <a:p>
            <a:pPr>
              <a:defRPr/>
            </a:pPr>
            <a:endParaRPr lang="en-US" dirty="0"/>
          </a:p>
        </p:txBody>
      </p:sp>
      <p:sp>
        <p:nvSpPr>
          <p:cNvPr id="5" name="Slide Number Placeholder 4"/>
          <p:cNvSpPr>
            <a:spLocks noGrp="1"/>
          </p:cNvSpPr>
          <p:nvPr>
            <p:ph type="sldNum" sz="quarter" idx="3"/>
          </p:nvPr>
        </p:nvSpPr>
        <p:spPr>
          <a:xfrm>
            <a:off x="3970938" y="8831580"/>
            <a:ext cx="3037840" cy="463207"/>
          </a:xfrm>
          <a:prstGeom prst="rect">
            <a:avLst/>
          </a:prstGeom>
        </p:spPr>
        <p:txBody>
          <a:bodyPr vert="horz" lIns="91766" tIns="45883" rIns="91766" bIns="45883" rtlCol="0" anchor="b"/>
          <a:lstStyle>
            <a:lvl1pPr algn="r">
              <a:defRPr sz="1200">
                <a:latin typeface="Arial" charset="0"/>
                <a:cs typeface="Arial" charset="0"/>
              </a:defRPr>
            </a:lvl1pPr>
          </a:lstStyle>
          <a:p>
            <a:pPr>
              <a:defRPr/>
            </a:pPr>
            <a:fld id="{20B227F0-2B0C-4ED1-A8CD-5FBD7C222E02}" type="slidenum">
              <a:rPr lang="en-US"/>
              <a:pPr>
                <a:defRPr/>
              </a:pPr>
              <a:t>‹#›</a:t>
            </a:fld>
            <a:endParaRPr lang="en-US" dirty="0"/>
          </a:p>
        </p:txBody>
      </p:sp>
    </p:spTree>
    <p:extLst>
      <p:ext uri="{BB962C8B-B14F-4D97-AF65-F5344CB8AC3E}">
        <p14:creationId xmlns:p14="http://schemas.microsoft.com/office/powerpoint/2010/main" val="2114367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207"/>
          </a:xfrm>
          <a:prstGeom prst="rect">
            <a:avLst/>
          </a:prstGeom>
        </p:spPr>
        <p:txBody>
          <a:bodyPr vert="horz" lIns="91766" tIns="45883" rIns="91766" bIns="45883" rtlCol="0"/>
          <a:lstStyle>
            <a:lvl1pPr algn="l" defTabSz="917551"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938" y="0"/>
            <a:ext cx="3037840" cy="463207"/>
          </a:xfrm>
          <a:prstGeom prst="rect">
            <a:avLst/>
          </a:prstGeom>
        </p:spPr>
        <p:txBody>
          <a:bodyPr vert="horz" lIns="91766" tIns="45883" rIns="91766" bIns="45883" rtlCol="0"/>
          <a:lstStyle>
            <a:lvl1pPr algn="r" defTabSz="917551" fontAlgn="auto">
              <a:spcBef>
                <a:spcPts val="0"/>
              </a:spcBef>
              <a:spcAft>
                <a:spcPts val="0"/>
              </a:spcAft>
              <a:defRPr sz="1200">
                <a:latin typeface="+mn-lt"/>
                <a:cs typeface="+mn-cs"/>
              </a:defRPr>
            </a:lvl1pPr>
          </a:lstStyle>
          <a:p>
            <a:pPr>
              <a:defRPr/>
            </a:pPr>
            <a:fld id="{A8DBDC0B-B034-4AA5-A478-41F38C02FF3A}" type="datetimeFigureOut">
              <a:rPr lang="en-US"/>
              <a:pPr>
                <a:defRPr/>
              </a:pPr>
              <a:t>2/7/2013</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1766" tIns="45883" rIns="91766" bIns="45883" rtlCol="0" anchor="ctr"/>
          <a:lstStyle/>
          <a:p>
            <a:pPr lvl="0"/>
            <a:endParaRPr lang="en-US" noProof="0" dirty="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766" tIns="45883" rIns="91766" bIns="4588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1580"/>
            <a:ext cx="3037840" cy="463207"/>
          </a:xfrm>
          <a:prstGeom prst="rect">
            <a:avLst/>
          </a:prstGeom>
        </p:spPr>
        <p:txBody>
          <a:bodyPr vert="horz" lIns="91766" tIns="45883" rIns="91766" bIns="45883" rtlCol="0" anchor="b"/>
          <a:lstStyle>
            <a:lvl1pPr algn="l" defTabSz="917551"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938" y="8831580"/>
            <a:ext cx="3037840" cy="463207"/>
          </a:xfrm>
          <a:prstGeom prst="rect">
            <a:avLst/>
          </a:prstGeom>
        </p:spPr>
        <p:txBody>
          <a:bodyPr vert="horz" lIns="91766" tIns="45883" rIns="91766" bIns="45883" rtlCol="0" anchor="b"/>
          <a:lstStyle>
            <a:lvl1pPr algn="r" defTabSz="917551" fontAlgn="auto">
              <a:spcBef>
                <a:spcPts val="0"/>
              </a:spcBef>
              <a:spcAft>
                <a:spcPts val="0"/>
              </a:spcAft>
              <a:defRPr sz="1200">
                <a:latin typeface="+mn-lt"/>
                <a:cs typeface="+mn-cs"/>
              </a:defRPr>
            </a:lvl1pPr>
          </a:lstStyle>
          <a:p>
            <a:pPr>
              <a:defRPr/>
            </a:pPr>
            <a:fld id="{B98C05CC-16B6-4238-8211-9A4E6698C8C3}" type="slidenum">
              <a:rPr lang="en-US"/>
              <a:pPr>
                <a:defRPr/>
              </a:pPr>
              <a:t>‹#›</a:t>
            </a:fld>
            <a:endParaRPr lang="en-US" dirty="0"/>
          </a:p>
        </p:txBody>
      </p:sp>
    </p:spTree>
    <p:extLst>
      <p:ext uri="{BB962C8B-B14F-4D97-AF65-F5344CB8AC3E}">
        <p14:creationId xmlns:p14="http://schemas.microsoft.com/office/powerpoint/2010/main" val="897469590"/>
      </p:ext>
    </p:extLst>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962E8365-2CFE-467F-A0C4-0C5412E7BF66}"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D49D6-B084-46FA-A506-EBBBDF313A94}"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D5E1EF0-B6D6-4205-963B-E9905BB24894}"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D49D6-B084-46FA-A506-EBBBDF313A94}" type="slidenum">
              <a:rPr lang="en-US" smtClean="0">
                <a:solidFill>
                  <a:prstClr val="black"/>
                </a:solidFill>
              </a:rPr>
              <a:pPr>
                <a:defRPr/>
              </a:pPr>
              <a:t>7</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92338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5276850" cy="4572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8300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5276850" cy="457200"/>
          </a:xfrm>
        </p:spPr>
        <p:txBody>
          <a:bodyPr/>
          <a:lstStyle/>
          <a:p>
            <a:r>
              <a:rPr lang="en-US" smtClean="0"/>
              <a:t>Click to edit Master title style</a:t>
            </a:r>
            <a:endParaRPr lang="en-US"/>
          </a:p>
        </p:txBody>
      </p:sp>
    </p:spTree>
    <p:extLst>
      <p:ext uri="{BB962C8B-B14F-4D97-AF65-F5344CB8AC3E}">
        <p14:creationId xmlns:p14="http://schemas.microsoft.com/office/powerpoint/2010/main" val="205684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5276850" cy="4572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2"/>
          <p:cNvSpPr>
            <a:spLocks noGrp="1"/>
          </p:cNvSpPr>
          <p:nvPr>
            <p:ph idx="10"/>
          </p:nvPr>
        </p:nvSpPr>
        <p:spPr>
          <a:xfrm>
            <a:off x="457200" y="1066800"/>
            <a:ext cx="8229600" cy="381000"/>
          </a:xfrm>
          <a:prstGeom prst="rect">
            <a:avLst/>
          </a:prstGeom>
        </p:spPr>
        <p:txBody>
          <a:bodyPr/>
          <a:lstStyle>
            <a:lvl1pPr marL="0" indent="0">
              <a:buNone/>
              <a:defRPr/>
            </a:lvl1pPr>
          </a:lstStyle>
          <a:p>
            <a:pPr lvl="0"/>
            <a:r>
              <a:rPr lang="en-US" dirty="0" smtClean="0"/>
              <a:t>Click to edit Master text styles</a:t>
            </a:r>
          </a:p>
        </p:txBody>
      </p:sp>
    </p:spTree>
    <p:extLst>
      <p:ext uri="{BB962C8B-B14F-4D97-AF65-F5344CB8AC3E}">
        <p14:creationId xmlns:p14="http://schemas.microsoft.com/office/powerpoint/2010/main" val="373461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5276850" cy="4572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2"/>
          <p:cNvSpPr>
            <a:spLocks noGrp="1"/>
          </p:cNvSpPr>
          <p:nvPr>
            <p:ph idx="10"/>
          </p:nvPr>
        </p:nvSpPr>
        <p:spPr>
          <a:xfrm>
            <a:off x="457200" y="1066800"/>
            <a:ext cx="8229600" cy="381000"/>
          </a:xfrm>
          <a:prstGeom prst="rect">
            <a:avLst/>
          </a:prstGeom>
        </p:spPr>
        <p:txBody>
          <a:bodyPr/>
          <a:lstStyle>
            <a:lvl1pPr marL="0" indent="0">
              <a:buNone/>
              <a:defRPr/>
            </a:lvl1pPr>
          </a:lstStyle>
          <a:p>
            <a:pPr lvl="0"/>
            <a:r>
              <a:rPr lang="en-US" dirty="0" smtClean="0"/>
              <a:t>Click to edit Master text styles</a:t>
            </a:r>
          </a:p>
        </p:txBody>
      </p:sp>
    </p:spTree>
    <p:extLst>
      <p:ext uri="{BB962C8B-B14F-4D97-AF65-F5344CB8AC3E}">
        <p14:creationId xmlns:p14="http://schemas.microsoft.com/office/powerpoint/2010/main" val="378663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Title Placeholder 1"/>
          <p:cNvSpPr>
            <a:spLocks noGrp="1"/>
          </p:cNvSpPr>
          <p:nvPr>
            <p:ph type="title"/>
          </p:nvPr>
        </p:nvSpPr>
        <p:spPr bwMode="auto">
          <a:xfrm>
            <a:off x="228600" y="228600"/>
            <a:ext cx="8458200" cy="457200"/>
          </a:xfrm>
          <a:prstGeom prst="rect">
            <a:avLst/>
          </a:prstGeom>
          <a:noFill/>
          <a:ln w="9525">
            <a:noFill/>
            <a:miter lim="800000"/>
            <a:headEnd/>
            <a:tailEnd/>
          </a:ln>
        </p:spPr>
        <p:txBody>
          <a:bodyPr/>
          <a:lstStyle/>
          <a:p>
            <a:pPr lvl="0"/>
            <a:endParaRPr lang="en-US" dirty="0" smtClean="0"/>
          </a:p>
        </p:txBody>
      </p:sp>
      <p:sp>
        <p:nvSpPr>
          <p:cNvPr id="3" name="Slide Number Placeholder 5"/>
          <p:cNvSpPr>
            <a:spLocks noGrp="1"/>
          </p:cNvSpPr>
          <p:nvPr>
            <p:ph type="sldNum" sz="quarter" idx="10"/>
          </p:nvPr>
        </p:nvSpPr>
        <p:spPr>
          <a:xfrm>
            <a:off x="6858000" y="6356350"/>
            <a:ext cx="2133600" cy="365125"/>
          </a:xfrm>
          <a:prstGeom prst="rect">
            <a:avLst/>
          </a:prstGeom>
        </p:spPr>
        <p:txBody>
          <a:bodyPr/>
          <a:lstStyle>
            <a:lvl1pPr>
              <a:defRPr/>
            </a:lvl1pPr>
          </a:lstStyle>
          <a:p>
            <a:pPr>
              <a:defRPr/>
            </a:pPr>
            <a:fld id="{0F1BF137-6594-4FF0-8653-000366AADB28}"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02449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xfrm>
            <a:off x="8118475" y="6400800"/>
            <a:ext cx="998538" cy="365125"/>
          </a:xfrm>
          <a:prstGeom prst="rect">
            <a:avLst/>
          </a:prstGeom>
        </p:spPr>
        <p:txBody>
          <a:bodyPr/>
          <a:lstStyle>
            <a:lvl1pPr>
              <a:defRPr/>
            </a:lvl1pPr>
          </a:lstStyle>
          <a:p>
            <a:pPr>
              <a:defRPr/>
            </a:pPr>
            <a:fld id="{87A249E0-6D18-4519-90FF-13E12CEF4F2F}" type="slidenum">
              <a:rPr lang="en-US">
                <a:solidFill>
                  <a:prstClr val="black"/>
                </a:solidFill>
              </a:rPr>
              <a:pPr>
                <a:defRPr/>
              </a:pPr>
              <a:t>‹#›</a:t>
            </a:fld>
            <a:endParaRPr lang="en-US" dirty="0">
              <a:solidFill>
                <a:prstClr val="black"/>
              </a:solidFill>
            </a:endParaRPr>
          </a:p>
        </p:txBody>
      </p:sp>
      <p:sp>
        <p:nvSpPr>
          <p:cNvPr id="4" name="Rectangle 3"/>
          <p:cNvSpPr/>
          <p:nvPr userDrawn="1"/>
        </p:nvSpPr>
        <p:spPr>
          <a:xfrm>
            <a:off x="0" y="6096000"/>
            <a:ext cx="1295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415531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663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5276850" cy="4572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8561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5276850" cy="457200"/>
          </a:xfrm>
        </p:spPr>
        <p:txBody>
          <a:bodyPr/>
          <a:lstStyle/>
          <a:p>
            <a:r>
              <a:rPr lang="en-US" smtClean="0"/>
              <a:t>Click to edit Master title style</a:t>
            </a:r>
            <a:endParaRPr lang="en-US"/>
          </a:p>
        </p:txBody>
      </p:sp>
    </p:spTree>
    <p:extLst>
      <p:ext uri="{BB962C8B-B14F-4D97-AF65-F5344CB8AC3E}">
        <p14:creationId xmlns:p14="http://schemas.microsoft.com/office/powerpoint/2010/main" val="2939453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5276850" cy="4572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2"/>
          <p:cNvSpPr>
            <a:spLocks noGrp="1"/>
          </p:cNvSpPr>
          <p:nvPr>
            <p:ph idx="10"/>
          </p:nvPr>
        </p:nvSpPr>
        <p:spPr>
          <a:xfrm>
            <a:off x="457200" y="1066800"/>
            <a:ext cx="8229600" cy="381000"/>
          </a:xfrm>
          <a:prstGeom prst="rect">
            <a:avLst/>
          </a:prstGeom>
        </p:spPr>
        <p:txBody>
          <a:bodyPr/>
          <a:lstStyle>
            <a:lvl1pPr marL="0" indent="0">
              <a:buNone/>
              <a:defRPr/>
            </a:lvl1pPr>
          </a:lstStyle>
          <a:p>
            <a:pPr lvl="0"/>
            <a:r>
              <a:rPr lang="en-US" dirty="0" smtClean="0"/>
              <a:t>Click to edit Master text styles</a:t>
            </a:r>
          </a:p>
        </p:txBody>
      </p:sp>
    </p:spTree>
    <p:extLst>
      <p:ext uri="{BB962C8B-B14F-4D97-AF65-F5344CB8AC3E}">
        <p14:creationId xmlns:p14="http://schemas.microsoft.com/office/powerpoint/2010/main" val="1370037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5276850" cy="4572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2"/>
          <p:cNvSpPr>
            <a:spLocks noGrp="1"/>
          </p:cNvSpPr>
          <p:nvPr>
            <p:ph idx="10"/>
          </p:nvPr>
        </p:nvSpPr>
        <p:spPr>
          <a:xfrm>
            <a:off x="457200" y="1066800"/>
            <a:ext cx="8229600" cy="381000"/>
          </a:xfrm>
          <a:prstGeom prst="rect">
            <a:avLst/>
          </a:prstGeom>
        </p:spPr>
        <p:txBody>
          <a:bodyPr/>
          <a:lstStyle>
            <a:lvl1pPr marL="0" indent="0">
              <a:buNone/>
              <a:defRPr/>
            </a:lvl1pPr>
          </a:lstStyle>
          <a:p>
            <a:pPr lvl="0"/>
            <a:r>
              <a:rPr lang="en-US" dirty="0" smtClean="0"/>
              <a:t>Click to edit Master text styles</a:t>
            </a:r>
          </a:p>
        </p:txBody>
      </p:sp>
    </p:spTree>
    <p:extLst>
      <p:ext uri="{BB962C8B-B14F-4D97-AF65-F5344CB8AC3E}">
        <p14:creationId xmlns:p14="http://schemas.microsoft.com/office/powerpoint/2010/main" val="363521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Title Placeholder 1"/>
          <p:cNvSpPr>
            <a:spLocks noGrp="1"/>
          </p:cNvSpPr>
          <p:nvPr>
            <p:ph type="title"/>
          </p:nvPr>
        </p:nvSpPr>
        <p:spPr bwMode="auto">
          <a:xfrm>
            <a:off x="228600" y="228600"/>
            <a:ext cx="8458200" cy="457200"/>
          </a:xfrm>
          <a:prstGeom prst="rect">
            <a:avLst/>
          </a:prstGeom>
          <a:noFill/>
          <a:ln w="9525">
            <a:noFill/>
            <a:miter lim="800000"/>
            <a:headEnd/>
            <a:tailEnd/>
          </a:ln>
        </p:spPr>
        <p:txBody>
          <a:bodyPr/>
          <a:lstStyle/>
          <a:p>
            <a:pPr lvl="0"/>
            <a:endParaRPr lang="en-US" dirty="0" smtClean="0"/>
          </a:p>
        </p:txBody>
      </p:sp>
      <p:sp>
        <p:nvSpPr>
          <p:cNvPr id="3" name="Slide Number Placeholder 5"/>
          <p:cNvSpPr>
            <a:spLocks noGrp="1"/>
          </p:cNvSpPr>
          <p:nvPr>
            <p:ph type="sldNum" sz="quarter" idx="10"/>
          </p:nvPr>
        </p:nvSpPr>
        <p:spPr>
          <a:xfrm>
            <a:off x="6858000" y="6356350"/>
            <a:ext cx="2133600" cy="365125"/>
          </a:xfrm>
          <a:prstGeom prst="rect">
            <a:avLst/>
          </a:prstGeom>
        </p:spPr>
        <p:txBody>
          <a:bodyPr/>
          <a:lstStyle>
            <a:lvl1pPr>
              <a:defRPr/>
            </a:lvl1pPr>
          </a:lstStyle>
          <a:p>
            <a:pPr>
              <a:defRPr/>
            </a:pPr>
            <a:fld id="{0F1BF137-6594-4FF0-8653-000366AADB28}"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285168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41468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57227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1.png"/><Relationship Id="rId4" Type="http://schemas.openxmlformats.org/officeDocument/2006/relationships/slideLayout" Target="../slideLayouts/slideLayout11.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152400" y="228600"/>
            <a:ext cx="5276850" cy="4572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endParaRPr lang="en-US" smtClean="0"/>
          </a:p>
        </p:txBody>
      </p:sp>
    </p:spTree>
  </p:cSld>
  <p:clrMap bg1="lt1" tx1="dk1" bg2="lt2" tx2="dk2" accent1="accent1" accent2="accent2" accent3="accent3" accent4="accent4" accent5="accent5" accent6="accent6" hlink="hlink" folHlink="folHlink"/>
  <p:hf hdr="0" ftr="0" dt="0"/>
  <p:txStyles>
    <p:titleStyle>
      <a:lvl1pPr algn="l" defTabSz="912813" rtl="0" eaLnBrk="0" fontAlgn="base" hangingPunct="0">
        <a:spcBef>
          <a:spcPct val="0"/>
        </a:spcBef>
        <a:spcAft>
          <a:spcPct val="0"/>
        </a:spcAft>
        <a:defRPr sz="2400" kern="1200">
          <a:solidFill>
            <a:srgbClr val="777777"/>
          </a:solidFill>
          <a:latin typeface="Century Gothic" pitchFamily="34" charset="0"/>
          <a:ea typeface="+mj-ea"/>
          <a:cs typeface="+mj-cs"/>
        </a:defRPr>
      </a:lvl1pPr>
      <a:lvl2pPr algn="l" defTabSz="912813" rtl="0" eaLnBrk="0" fontAlgn="base" hangingPunct="0">
        <a:spcBef>
          <a:spcPct val="0"/>
        </a:spcBef>
        <a:spcAft>
          <a:spcPct val="0"/>
        </a:spcAft>
        <a:defRPr sz="2400">
          <a:solidFill>
            <a:srgbClr val="777777"/>
          </a:solidFill>
          <a:latin typeface="Century Gothic" pitchFamily="34" charset="0"/>
        </a:defRPr>
      </a:lvl2pPr>
      <a:lvl3pPr algn="l" defTabSz="912813" rtl="0" eaLnBrk="0" fontAlgn="base" hangingPunct="0">
        <a:spcBef>
          <a:spcPct val="0"/>
        </a:spcBef>
        <a:spcAft>
          <a:spcPct val="0"/>
        </a:spcAft>
        <a:defRPr sz="2400">
          <a:solidFill>
            <a:srgbClr val="777777"/>
          </a:solidFill>
          <a:latin typeface="Century Gothic" pitchFamily="34" charset="0"/>
        </a:defRPr>
      </a:lvl3pPr>
      <a:lvl4pPr algn="l" defTabSz="912813" rtl="0" eaLnBrk="0" fontAlgn="base" hangingPunct="0">
        <a:spcBef>
          <a:spcPct val="0"/>
        </a:spcBef>
        <a:spcAft>
          <a:spcPct val="0"/>
        </a:spcAft>
        <a:defRPr sz="2400">
          <a:solidFill>
            <a:srgbClr val="777777"/>
          </a:solidFill>
          <a:latin typeface="Century Gothic" pitchFamily="34" charset="0"/>
        </a:defRPr>
      </a:lvl4pPr>
      <a:lvl5pPr algn="l" defTabSz="912813" rtl="0" eaLnBrk="0" fontAlgn="base" hangingPunct="0">
        <a:spcBef>
          <a:spcPct val="0"/>
        </a:spcBef>
        <a:spcAft>
          <a:spcPct val="0"/>
        </a:spcAft>
        <a:defRPr sz="2400">
          <a:solidFill>
            <a:srgbClr val="777777"/>
          </a:solidFill>
          <a:latin typeface="Century Gothic" pitchFamily="34" charset="0"/>
        </a:defRPr>
      </a:lvl5pPr>
      <a:lvl6pPr marL="457200" algn="l" defTabSz="912813" rtl="0" fontAlgn="base">
        <a:spcBef>
          <a:spcPct val="0"/>
        </a:spcBef>
        <a:spcAft>
          <a:spcPct val="0"/>
        </a:spcAft>
        <a:defRPr sz="2400">
          <a:solidFill>
            <a:schemeClr val="tx2"/>
          </a:solidFill>
          <a:latin typeface="Century Gothic" pitchFamily="34" charset="0"/>
        </a:defRPr>
      </a:lvl6pPr>
      <a:lvl7pPr marL="914400" algn="l" defTabSz="912813" rtl="0" fontAlgn="base">
        <a:spcBef>
          <a:spcPct val="0"/>
        </a:spcBef>
        <a:spcAft>
          <a:spcPct val="0"/>
        </a:spcAft>
        <a:defRPr sz="2400">
          <a:solidFill>
            <a:schemeClr val="tx2"/>
          </a:solidFill>
          <a:latin typeface="Century Gothic" pitchFamily="34" charset="0"/>
        </a:defRPr>
      </a:lvl7pPr>
      <a:lvl8pPr marL="1371600" algn="l" defTabSz="912813" rtl="0" fontAlgn="base">
        <a:spcBef>
          <a:spcPct val="0"/>
        </a:spcBef>
        <a:spcAft>
          <a:spcPct val="0"/>
        </a:spcAft>
        <a:defRPr sz="2400">
          <a:solidFill>
            <a:schemeClr val="tx2"/>
          </a:solidFill>
          <a:latin typeface="Century Gothic" pitchFamily="34" charset="0"/>
        </a:defRPr>
      </a:lvl8pPr>
      <a:lvl9pPr marL="1828800" algn="l" defTabSz="912813" rtl="0" fontAlgn="base">
        <a:spcBef>
          <a:spcPct val="0"/>
        </a:spcBef>
        <a:spcAft>
          <a:spcPct val="0"/>
        </a:spcAft>
        <a:defRPr sz="2400">
          <a:solidFill>
            <a:schemeClr val="tx2"/>
          </a:solidFill>
          <a:latin typeface="Century Gothic" pitchFamily="34" charset="0"/>
        </a:defRPr>
      </a:lvl9pPr>
    </p:titleStyle>
    <p:bodyStyle>
      <a:lvl1pPr marL="177800" indent="-177800" algn="l" defTabSz="912813" rtl="0" eaLnBrk="0" fontAlgn="base" hangingPunct="0">
        <a:spcBef>
          <a:spcPct val="20000"/>
        </a:spcBef>
        <a:spcAft>
          <a:spcPct val="0"/>
        </a:spcAft>
        <a:buFont typeface="Arial" charset="0"/>
        <a:buChar char="•"/>
        <a:defRPr sz="2200" kern="1200">
          <a:solidFill>
            <a:schemeClr val="tx1"/>
          </a:solidFill>
          <a:latin typeface="Century Gothic" pitchFamily="34" charset="0"/>
          <a:ea typeface="+mn-ea"/>
          <a:cs typeface="+mn-cs"/>
        </a:defRPr>
      </a:lvl1pPr>
      <a:lvl2pPr marL="741363" indent="-284163" algn="l" defTabSz="912813" rtl="0" eaLnBrk="0" fontAlgn="base" hangingPunct="0">
        <a:spcBef>
          <a:spcPct val="20000"/>
        </a:spcBef>
        <a:spcAft>
          <a:spcPct val="0"/>
        </a:spcAft>
        <a:buFont typeface="Arial" charset="0"/>
        <a:buChar char="–"/>
        <a:defRPr sz="1600" kern="1200">
          <a:solidFill>
            <a:schemeClr val="tx1"/>
          </a:solidFill>
          <a:latin typeface="Trebuchet MS" pitchFamily="34" charset="0"/>
          <a:ea typeface="+mn-ea"/>
          <a:cs typeface="+mn-cs"/>
        </a:defRPr>
      </a:lvl2pPr>
      <a:lvl3pPr marL="1141413" indent="-227013" algn="l" defTabSz="912813" rtl="0" eaLnBrk="0" fontAlgn="base" hangingPunct="0">
        <a:spcBef>
          <a:spcPct val="20000"/>
        </a:spcBef>
        <a:spcAft>
          <a:spcPct val="0"/>
        </a:spcAft>
        <a:buFont typeface="Arial" charset="0"/>
        <a:buChar char="•"/>
        <a:defRPr sz="1600" kern="1200">
          <a:solidFill>
            <a:schemeClr val="tx1"/>
          </a:solidFill>
          <a:latin typeface="Trebuchet MS" pitchFamily="34" charset="0"/>
          <a:ea typeface="+mn-ea"/>
          <a:cs typeface="+mn-cs"/>
        </a:defRPr>
      </a:lvl3pPr>
      <a:lvl4pPr marL="1598613" indent="-227013" algn="l" defTabSz="912813" rtl="0" eaLnBrk="0" fontAlgn="base" hangingPunct="0">
        <a:spcBef>
          <a:spcPct val="20000"/>
        </a:spcBef>
        <a:spcAft>
          <a:spcPct val="0"/>
        </a:spcAft>
        <a:buFont typeface="Arial" charset="0"/>
        <a:buChar char="–"/>
        <a:defRPr sz="1600" kern="1200">
          <a:solidFill>
            <a:schemeClr val="tx1"/>
          </a:solidFill>
          <a:latin typeface="Trebuchet MS" pitchFamily="34" charset="0"/>
          <a:ea typeface="+mn-ea"/>
          <a:cs typeface="+mn-cs"/>
        </a:defRPr>
      </a:lvl4pPr>
      <a:lvl5pPr marL="2055813" indent="-227013" algn="l" defTabSz="912813" rtl="0" eaLnBrk="0" fontAlgn="base" hangingPunct="0">
        <a:spcBef>
          <a:spcPct val="20000"/>
        </a:spcBef>
        <a:spcAft>
          <a:spcPct val="0"/>
        </a:spcAft>
        <a:buFont typeface="Arial" charset="0"/>
        <a:buChar char="»"/>
        <a:defRPr sz="1600" kern="1200">
          <a:solidFill>
            <a:schemeClr val="tx1"/>
          </a:solidFill>
          <a:latin typeface="Trebuchet MS" pitchFamily="34" charset="0"/>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2400" y="228600"/>
            <a:ext cx="5276850" cy="4572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endParaRPr lang="en-US" smtClean="0"/>
          </a:p>
        </p:txBody>
      </p:sp>
      <p:sp>
        <p:nvSpPr>
          <p:cNvPr id="18" name="Freeform 17"/>
          <p:cNvSpPr/>
          <p:nvPr/>
        </p:nvSpPr>
        <p:spPr>
          <a:xfrm>
            <a:off x="-4763" y="457200"/>
            <a:ext cx="9372601" cy="595313"/>
          </a:xfrm>
          <a:custGeom>
            <a:avLst/>
            <a:gdLst>
              <a:gd name="connsiteX0" fmla="*/ 0 w 9635319"/>
              <a:gd name="connsiteY0" fmla="*/ 532262 h 595952"/>
              <a:gd name="connsiteX1" fmla="*/ 2647666 w 9635319"/>
              <a:gd name="connsiteY1" fmla="*/ 518615 h 595952"/>
              <a:gd name="connsiteX2" fmla="*/ 6209732 w 9635319"/>
              <a:gd name="connsiteY2" fmla="*/ 68239 h 595952"/>
              <a:gd name="connsiteX3" fmla="*/ 9157648 w 9635319"/>
              <a:gd name="connsiteY3" fmla="*/ 109182 h 595952"/>
              <a:gd name="connsiteX4" fmla="*/ 9075761 w 9635319"/>
              <a:gd name="connsiteY4" fmla="*/ 109182 h 595952"/>
              <a:gd name="connsiteX0" fmla="*/ 0 w 9635319"/>
              <a:gd name="connsiteY0" fmla="*/ 532262 h 595952"/>
              <a:gd name="connsiteX1" fmla="*/ 2647666 w 9635319"/>
              <a:gd name="connsiteY1" fmla="*/ 518615 h 595952"/>
              <a:gd name="connsiteX2" fmla="*/ 6209732 w 9635319"/>
              <a:gd name="connsiteY2" fmla="*/ 68239 h 595952"/>
              <a:gd name="connsiteX3" fmla="*/ 9157648 w 9635319"/>
              <a:gd name="connsiteY3" fmla="*/ 109182 h 595952"/>
              <a:gd name="connsiteX4" fmla="*/ 9075761 w 9635319"/>
              <a:gd name="connsiteY4" fmla="*/ 109182 h 595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5319" h="595952">
                <a:moveTo>
                  <a:pt x="0" y="532262"/>
                </a:moveTo>
                <a:cubicBezTo>
                  <a:pt x="806355" y="564107"/>
                  <a:pt x="1612711" y="595952"/>
                  <a:pt x="2647666" y="518615"/>
                </a:cubicBezTo>
                <a:cubicBezTo>
                  <a:pt x="3682621" y="441278"/>
                  <a:pt x="5124735" y="136478"/>
                  <a:pt x="6209732" y="68239"/>
                </a:cubicBezTo>
                <a:cubicBezTo>
                  <a:pt x="7294729" y="0"/>
                  <a:pt x="8679977" y="102358"/>
                  <a:pt x="9157648" y="109182"/>
                </a:cubicBezTo>
                <a:cubicBezTo>
                  <a:pt x="9635319" y="116006"/>
                  <a:pt x="9355540" y="112594"/>
                  <a:pt x="9075761" y="109182"/>
                </a:cubicBezTo>
              </a:path>
            </a:pathLst>
          </a:custGeom>
          <a:ln w="25400">
            <a:solidFill>
              <a:srgbClr val="DDDDDD"/>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pic>
        <p:nvPicPr>
          <p:cNvPr id="1028" name="Picture 7" descr="PA LOGO.png"/>
          <p:cNvPicPr>
            <a:picLocks noChangeAspect="1"/>
          </p:cNvPicPr>
          <p:nvPr/>
        </p:nvPicPr>
        <p:blipFill>
          <a:blip r:embed="rId9" cstate="print"/>
          <a:srcRect/>
          <a:stretch>
            <a:fillRect/>
          </a:stretch>
        </p:blipFill>
        <p:spPr bwMode="auto">
          <a:xfrm>
            <a:off x="6599238" y="82550"/>
            <a:ext cx="2443162" cy="319088"/>
          </a:xfrm>
          <a:prstGeom prst="rect">
            <a:avLst/>
          </a:prstGeom>
          <a:noFill/>
          <a:ln w="9525">
            <a:noFill/>
            <a:miter lim="800000"/>
            <a:headEnd/>
            <a:tailEnd/>
          </a:ln>
        </p:spPr>
      </p:pic>
      <p:sp>
        <p:nvSpPr>
          <p:cNvPr id="8" name="Slide Number Placeholder 3"/>
          <p:cNvSpPr txBox="1">
            <a:spLocks noGrp="1"/>
          </p:cNvSpPr>
          <p:nvPr/>
        </p:nvSpPr>
        <p:spPr>
          <a:xfrm>
            <a:off x="8763000" y="6492875"/>
            <a:ext cx="388938" cy="365125"/>
          </a:xfrm>
          <a:prstGeom prst="rect">
            <a:avLst/>
          </a:prstGeom>
          <a:noFill/>
        </p:spPr>
        <p:txBody>
          <a:bodyPr lIns="91429" tIns="45714" rIns="91429" bIns="45714" anchor="ctr"/>
          <a:lstStyle/>
          <a:p>
            <a:pPr algn="r" defTabSz="914293" fontAlgn="auto">
              <a:spcBef>
                <a:spcPts val="0"/>
              </a:spcBef>
              <a:spcAft>
                <a:spcPts val="0"/>
              </a:spcAft>
              <a:defRPr/>
            </a:pPr>
            <a:fld id="{FF2F2FED-BD98-449D-9527-DFEBC8BEFB1F}" type="slidenum">
              <a:rPr lang="en-US" sz="1100">
                <a:solidFill>
                  <a:prstClr val="black">
                    <a:tint val="75000"/>
                  </a:prstClr>
                </a:solidFill>
                <a:latin typeface="Trebuchet MS" pitchFamily="34" charset="0"/>
              </a:rPr>
              <a:pPr algn="r" defTabSz="914293" fontAlgn="auto">
                <a:spcBef>
                  <a:spcPts val="0"/>
                </a:spcBef>
                <a:spcAft>
                  <a:spcPts val="0"/>
                </a:spcAft>
                <a:defRPr/>
              </a:pPr>
              <a:t>‹#›</a:t>
            </a:fld>
            <a:endParaRPr lang="en-US" sz="1100" dirty="0">
              <a:solidFill>
                <a:prstClr val="black">
                  <a:tint val="75000"/>
                </a:prstClr>
              </a:solidFill>
              <a:latin typeface="Trebuchet MS" pitchFamily="34" charset="0"/>
            </a:endParaRPr>
          </a:p>
        </p:txBody>
      </p:sp>
      <p:sp>
        <p:nvSpPr>
          <p:cNvPr id="6" name="Rectangle 7"/>
          <p:cNvSpPr>
            <a:spLocks noChangeArrowheads="1"/>
          </p:cNvSpPr>
          <p:nvPr/>
        </p:nvSpPr>
        <p:spPr bwMode="auto">
          <a:xfrm>
            <a:off x="2743200" y="6642100"/>
            <a:ext cx="4038600" cy="184150"/>
          </a:xfrm>
          <a:prstGeom prst="rect">
            <a:avLst/>
          </a:prstGeom>
          <a:noFill/>
          <a:ln w="9525">
            <a:noFill/>
            <a:miter lim="800000"/>
            <a:headEnd/>
            <a:tailEnd/>
          </a:ln>
        </p:spPr>
        <p:txBody>
          <a:bodyPr>
            <a:spAutoFit/>
          </a:bodyPr>
          <a:lstStyle/>
          <a:p>
            <a:pPr algn="ctr">
              <a:defRPr/>
            </a:pPr>
            <a:r>
              <a:rPr lang="en-US" sz="600" dirty="0">
                <a:solidFill>
                  <a:prstClr val="black"/>
                </a:solidFill>
                <a:latin typeface="Arial" pitchFamily="34" charset="0"/>
                <a:cs typeface="Arial" pitchFamily="34" charset="0"/>
              </a:rPr>
              <a:t>This document was prepared by, and is the copyrighted material of, Partner Advisors LLC.</a:t>
            </a:r>
          </a:p>
        </p:txBody>
      </p:sp>
    </p:spTree>
    <p:extLst>
      <p:ext uri="{BB962C8B-B14F-4D97-AF65-F5344CB8AC3E}">
        <p14:creationId xmlns:p14="http://schemas.microsoft.com/office/powerpoint/2010/main" val="981612121"/>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Lst>
  <p:hf hdr="0" ftr="0" dt="0"/>
  <p:txStyles>
    <p:titleStyle>
      <a:lvl1pPr algn="l" defTabSz="912813" rtl="0" eaLnBrk="0" fontAlgn="base" hangingPunct="0">
        <a:spcBef>
          <a:spcPct val="0"/>
        </a:spcBef>
        <a:spcAft>
          <a:spcPct val="0"/>
        </a:spcAft>
        <a:defRPr sz="2400" kern="1200">
          <a:solidFill>
            <a:srgbClr val="777777"/>
          </a:solidFill>
          <a:latin typeface="Century Gothic" pitchFamily="34" charset="0"/>
          <a:ea typeface="+mj-ea"/>
          <a:cs typeface="+mj-cs"/>
        </a:defRPr>
      </a:lvl1pPr>
      <a:lvl2pPr algn="l" defTabSz="912813" rtl="0" eaLnBrk="0" fontAlgn="base" hangingPunct="0">
        <a:spcBef>
          <a:spcPct val="0"/>
        </a:spcBef>
        <a:spcAft>
          <a:spcPct val="0"/>
        </a:spcAft>
        <a:defRPr sz="2400">
          <a:solidFill>
            <a:srgbClr val="777777"/>
          </a:solidFill>
          <a:latin typeface="Century Gothic" pitchFamily="34" charset="0"/>
        </a:defRPr>
      </a:lvl2pPr>
      <a:lvl3pPr algn="l" defTabSz="912813" rtl="0" eaLnBrk="0" fontAlgn="base" hangingPunct="0">
        <a:spcBef>
          <a:spcPct val="0"/>
        </a:spcBef>
        <a:spcAft>
          <a:spcPct val="0"/>
        </a:spcAft>
        <a:defRPr sz="2400">
          <a:solidFill>
            <a:srgbClr val="777777"/>
          </a:solidFill>
          <a:latin typeface="Century Gothic" pitchFamily="34" charset="0"/>
        </a:defRPr>
      </a:lvl3pPr>
      <a:lvl4pPr algn="l" defTabSz="912813" rtl="0" eaLnBrk="0" fontAlgn="base" hangingPunct="0">
        <a:spcBef>
          <a:spcPct val="0"/>
        </a:spcBef>
        <a:spcAft>
          <a:spcPct val="0"/>
        </a:spcAft>
        <a:defRPr sz="2400">
          <a:solidFill>
            <a:srgbClr val="777777"/>
          </a:solidFill>
          <a:latin typeface="Century Gothic" pitchFamily="34" charset="0"/>
        </a:defRPr>
      </a:lvl4pPr>
      <a:lvl5pPr algn="l" defTabSz="912813" rtl="0" eaLnBrk="0" fontAlgn="base" hangingPunct="0">
        <a:spcBef>
          <a:spcPct val="0"/>
        </a:spcBef>
        <a:spcAft>
          <a:spcPct val="0"/>
        </a:spcAft>
        <a:defRPr sz="2400">
          <a:solidFill>
            <a:srgbClr val="777777"/>
          </a:solidFill>
          <a:latin typeface="Century Gothic" pitchFamily="34" charset="0"/>
        </a:defRPr>
      </a:lvl5pPr>
      <a:lvl6pPr marL="457200" algn="l" defTabSz="912813" rtl="0" fontAlgn="base">
        <a:spcBef>
          <a:spcPct val="0"/>
        </a:spcBef>
        <a:spcAft>
          <a:spcPct val="0"/>
        </a:spcAft>
        <a:defRPr sz="2400">
          <a:solidFill>
            <a:schemeClr val="tx2"/>
          </a:solidFill>
          <a:latin typeface="Century Gothic" pitchFamily="34" charset="0"/>
        </a:defRPr>
      </a:lvl6pPr>
      <a:lvl7pPr marL="914400" algn="l" defTabSz="912813" rtl="0" fontAlgn="base">
        <a:spcBef>
          <a:spcPct val="0"/>
        </a:spcBef>
        <a:spcAft>
          <a:spcPct val="0"/>
        </a:spcAft>
        <a:defRPr sz="2400">
          <a:solidFill>
            <a:schemeClr val="tx2"/>
          </a:solidFill>
          <a:latin typeface="Century Gothic" pitchFamily="34" charset="0"/>
        </a:defRPr>
      </a:lvl7pPr>
      <a:lvl8pPr marL="1371600" algn="l" defTabSz="912813" rtl="0" fontAlgn="base">
        <a:spcBef>
          <a:spcPct val="0"/>
        </a:spcBef>
        <a:spcAft>
          <a:spcPct val="0"/>
        </a:spcAft>
        <a:defRPr sz="2400">
          <a:solidFill>
            <a:schemeClr val="tx2"/>
          </a:solidFill>
          <a:latin typeface="Century Gothic" pitchFamily="34" charset="0"/>
        </a:defRPr>
      </a:lvl8pPr>
      <a:lvl9pPr marL="1828800" algn="l" defTabSz="912813" rtl="0" fontAlgn="base">
        <a:spcBef>
          <a:spcPct val="0"/>
        </a:spcBef>
        <a:spcAft>
          <a:spcPct val="0"/>
        </a:spcAft>
        <a:defRPr sz="2400">
          <a:solidFill>
            <a:schemeClr val="tx2"/>
          </a:solidFill>
          <a:latin typeface="Century Gothic" pitchFamily="34" charset="0"/>
        </a:defRPr>
      </a:lvl9pPr>
    </p:titleStyle>
    <p:bodyStyle>
      <a:lvl1pPr marL="177800" indent="-177800" algn="l" defTabSz="912813" rtl="0" eaLnBrk="0" fontAlgn="base" hangingPunct="0">
        <a:spcBef>
          <a:spcPct val="20000"/>
        </a:spcBef>
        <a:spcAft>
          <a:spcPct val="0"/>
        </a:spcAft>
        <a:buFont typeface="Arial" charset="0"/>
        <a:buChar char="•"/>
        <a:defRPr sz="2200" kern="1200">
          <a:solidFill>
            <a:schemeClr val="tx1"/>
          </a:solidFill>
          <a:latin typeface="Century Gothic" pitchFamily="34" charset="0"/>
          <a:ea typeface="+mn-ea"/>
          <a:cs typeface="+mn-cs"/>
        </a:defRPr>
      </a:lvl1pPr>
      <a:lvl2pPr marL="741363" indent="-284163" algn="l" defTabSz="912813" rtl="0" eaLnBrk="0" fontAlgn="base" hangingPunct="0">
        <a:spcBef>
          <a:spcPct val="20000"/>
        </a:spcBef>
        <a:spcAft>
          <a:spcPct val="0"/>
        </a:spcAft>
        <a:buFont typeface="Arial" charset="0"/>
        <a:buChar char="–"/>
        <a:defRPr sz="1600" kern="1200">
          <a:solidFill>
            <a:schemeClr val="tx1"/>
          </a:solidFill>
          <a:latin typeface="Trebuchet MS" pitchFamily="34" charset="0"/>
          <a:ea typeface="+mn-ea"/>
          <a:cs typeface="+mn-cs"/>
        </a:defRPr>
      </a:lvl2pPr>
      <a:lvl3pPr marL="1141413" indent="-227013" algn="l" defTabSz="912813" rtl="0" eaLnBrk="0" fontAlgn="base" hangingPunct="0">
        <a:spcBef>
          <a:spcPct val="20000"/>
        </a:spcBef>
        <a:spcAft>
          <a:spcPct val="0"/>
        </a:spcAft>
        <a:buFont typeface="Arial" charset="0"/>
        <a:buChar char="•"/>
        <a:defRPr sz="1600" kern="1200">
          <a:solidFill>
            <a:schemeClr val="tx1"/>
          </a:solidFill>
          <a:latin typeface="Trebuchet MS" pitchFamily="34" charset="0"/>
          <a:ea typeface="+mn-ea"/>
          <a:cs typeface="+mn-cs"/>
        </a:defRPr>
      </a:lvl3pPr>
      <a:lvl4pPr marL="1598613" indent="-227013" algn="l" defTabSz="912813" rtl="0" eaLnBrk="0" fontAlgn="base" hangingPunct="0">
        <a:spcBef>
          <a:spcPct val="20000"/>
        </a:spcBef>
        <a:spcAft>
          <a:spcPct val="0"/>
        </a:spcAft>
        <a:buFont typeface="Arial" charset="0"/>
        <a:buChar char="–"/>
        <a:defRPr sz="1600" kern="1200">
          <a:solidFill>
            <a:schemeClr val="tx1"/>
          </a:solidFill>
          <a:latin typeface="Trebuchet MS" pitchFamily="34" charset="0"/>
          <a:ea typeface="+mn-ea"/>
          <a:cs typeface="+mn-cs"/>
        </a:defRPr>
      </a:lvl4pPr>
      <a:lvl5pPr marL="2055813" indent="-227013" algn="l" defTabSz="912813" rtl="0" eaLnBrk="0" fontAlgn="base" hangingPunct="0">
        <a:spcBef>
          <a:spcPct val="20000"/>
        </a:spcBef>
        <a:spcAft>
          <a:spcPct val="0"/>
        </a:spcAft>
        <a:buFont typeface="Arial" charset="0"/>
        <a:buChar char="»"/>
        <a:defRPr sz="1600" kern="1200">
          <a:solidFill>
            <a:schemeClr val="tx1"/>
          </a:solidFill>
          <a:latin typeface="Trebuchet MS" pitchFamily="34" charset="0"/>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2400" y="228600"/>
            <a:ext cx="5276850" cy="4572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endParaRPr lang="en-US" smtClean="0"/>
          </a:p>
        </p:txBody>
      </p:sp>
      <p:sp>
        <p:nvSpPr>
          <p:cNvPr id="18" name="Freeform 17"/>
          <p:cNvSpPr/>
          <p:nvPr/>
        </p:nvSpPr>
        <p:spPr>
          <a:xfrm>
            <a:off x="-4763" y="457200"/>
            <a:ext cx="9372601" cy="595313"/>
          </a:xfrm>
          <a:custGeom>
            <a:avLst/>
            <a:gdLst>
              <a:gd name="connsiteX0" fmla="*/ 0 w 9635319"/>
              <a:gd name="connsiteY0" fmla="*/ 532262 h 595952"/>
              <a:gd name="connsiteX1" fmla="*/ 2647666 w 9635319"/>
              <a:gd name="connsiteY1" fmla="*/ 518615 h 595952"/>
              <a:gd name="connsiteX2" fmla="*/ 6209732 w 9635319"/>
              <a:gd name="connsiteY2" fmla="*/ 68239 h 595952"/>
              <a:gd name="connsiteX3" fmla="*/ 9157648 w 9635319"/>
              <a:gd name="connsiteY3" fmla="*/ 109182 h 595952"/>
              <a:gd name="connsiteX4" fmla="*/ 9075761 w 9635319"/>
              <a:gd name="connsiteY4" fmla="*/ 109182 h 595952"/>
              <a:gd name="connsiteX0" fmla="*/ 0 w 9635319"/>
              <a:gd name="connsiteY0" fmla="*/ 532262 h 595952"/>
              <a:gd name="connsiteX1" fmla="*/ 2647666 w 9635319"/>
              <a:gd name="connsiteY1" fmla="*/ 518615 h 595952"/>
              <a:gd name="connsiteX2" fmla="*/ 6209732 w 9635319"/>
              <a:gd name="connsiteY2" fmla="*/ 68239 h 595952"/>
              <a:gd name="connsiteX3" fmla="*/ 9157648 w 9635319"/>
              <a:gd name="connsiteY3" fmla="*/ 109182 h 595952"/>
              <a:gd name="connsiteX4" fmla="*/ 9075761 w 9635319"/>
              <a:gd name="connsiteY4" fmla="*/ 109182 h 595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5319" h="595952">
                <a:moveTo>
                  <a:pt x="0" y="532262"/>
                </a:moveTo>
                <a:cubicBezTo>
                  <a:pt x="806355" y="564107"/>
                  <a:pt x="1612711" y="595952"/>
                  <a:pt x="2647666" y="518615"/>
                </a:cubicBezTo>
                <a:cubicBezTo>
                  <a:pt x="3682621" y="441278"/>
                  <a:pt x="5124735" y="136478"/>
                  <a:pt x="6209732" y="68239"/>
                </a:cubicBezTo>
                <a:cubicBezTo>
                  <a:pt x="7294729" y="0"/>
                  <a:pt x="8679977" y="102358"/>
                  <a:pt x="9157648" y="109182"/>
                </a:cubicBezTo>
                <a:cubicBezTo>
                  <a:pt x="9635319" y="116006"/>
                  <a:pt x="9355540" y="112594"/>
                  <a:pt x="9075761" y="109182"/>
                </a:cubicBezTo>
              </a:path>
            </a:pathLst>
          </a:custGeom>
          <a:ln w="25400">
            <a:solidFill>
              <a:srgbClr val="DDDDDD"/>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pic>
        <p:nvPicPr>
          <p:cNvPr id="1028" name="Picture 7" descr="PA LOGO.png"/>
          <p:cNvPicPr>
            <a:picLocks noChangeAspect="1"/>
          </p:cNvPicPr>
          <p:nvPr/>
        </p:nvPicPr>
        <p:blipFill>
          <a:blip r:embed="rId10" cstate="print"/>
          <a:srcRect/>
          <a:stretch>
            <a:fillRect/>
          </a:stretch>
        </p:blipFill>
        <p:spPr bwMode="auto">
          <a:xfrm>
            <a:off x="6599238" y="82550"/>
            <a:ext cx="2443162" cy="319088"/>
          </a:xfrm>
          <a:prstGeom prst="rect">
            <a:avLst/>
          </a:prstGeom>
          <a:noFill/>
          <a:ln w="9525">
            <a:noFill/>
            <a:miter lim="800000"/>
            <a:headEnd/>
            <a:tailEnd/>
          </a:ln>
        </p:spPr>
      </p:pic>
      <p:sp>
        <p:nvSpPr>
          <p:cNvPr id="8" name="Slide Number Placeholder 3"/>
          <p:cNvSpPr txBox="1">
            <a:spLocks noGrp="1"/>
          </p:cNvSpPr>
          <p:nvPr/>
        </p:nvSpPr>
        <p:spPr>
          <a:xfrm>
            <a:off x="8763000" y="6492875"/>
            <a:ext cx="388938" cy="365125"/>
          </a:xfrm>
          <a:prstGeom prst="rect">
            <a:avLst/>
          </a:prstGeom>
          <a:noFill/>
        </p:spPr>
        <p:txBody>
          <a:bodyPr lIns="91429" tIns="45714" rIns="91429" bIns="45714" anchor="ctr"/>
          <a:lstStyle/>
          <a:p>
            <a:pPr algn="r" defTabSz="914293" fontAlgn="auto">
              <a:spcBef>
                <a:spcPts val="0"/>
              </a:spcBef>
              <a:spcAft>
                <a:spcPts val="0"/>
              </a:spcAft>
              <a:defRPr/>
            </a:pPr>
            <a:fld id="{FF2F2FED-BD98-449D-9527-DFEBC8BEFB1F}" type="slidenum">
              <a:rPr lang="en-US" sz="1100">
                <a:solidFill>
                  <a:prstClr val="black">
                    <a:tint val="75000"/>
                  </a:prstClr>
                </a:solidFill>
                <a:latin typeface="Trebuchet MS" pitchFamily="34" charset="0"/>
              </a:rPr>
              <a:pPr algn="r" defTabSz="914293" fontAlgn="auto">
                <a:spcBef>
                  <a:spcPts val="0"/>
                </a:spcBef>
                <a:spcAft>
                  <a:spcPts val="0"/>
                </a:spcAft>
                <a:defRPr/>
              </a:pPr>
              <a:t>‹#›</a:t>
            </a:fld>
            <a:endParaRPr lang="en-US" sz="1100" dirty="0">
              <a:solidFill>
                <a:prstClr val="black">
                  <a:tint val="75000"/>
                </a:prstClr>
              </a:solidFill>
              <a:latin typeface="Trebuchet MS" pitchFamily="34" charset="0"/>
            </a:endParaRPr>
          </a:p>
        </p:txBody>
      </p:sp>
      <p:sp>
        <p:nvSpPr>
          <p:cNvPr id="6" name="Rectangle 7"/>
          <p:cNvSpPr>
            <a:spLocks noChangeArrowheads="1"/>
          </p:cNvSpPr>
          <p:nvPr/>
        </p:nvSpPr>
        <p:spPr bwMode="auto">
          <a:xfrm>
            <a:off x="2743200" y="6642100"/>
            <a:ext cx="4038600" cy="184150"/>
          </a:xfrm>
          <a:prstGeom prst="rect">
            <a:avLst/>
          </a:prstGeom>
          <a:noFill/>
          <a:ln w="9525">
            <a:noFill/>
            <a:miter lim="800000"/>
            <a:headEnd/>
            <a:tailEnd/>
          </a:ln>
        </p:spPr>
        <p:txBody>
          <a:bodyPr>
            <a:spAutoFit/>
          </a:bodyPr>
          <a:lstStyle/>
          <a:p>
            <a:pPr algn="ctr">
              <a:defRPr/>
            </a:pPr>
            <a:r>
              <a:rPr lang="en-US" sz="600" dirty="0">
                <a:solidFill>
                  <a:prstClr val="black"/>
                </a:solidFill>
                <a:latin typeface="Arial" pitchFamily="34" charset="0"/>
                <a:cs typeface="Arial" pitchFamily="34" charset="0"/>
              </a:rPr>
              <a:t>This document was prepared by, and is the copyrighted material of, Partner Advisors LLC.</a:t>
            </a:r>
          </a:p>
        </p:txBody>
      </p:sp>
    </p:spTree>
    <p:extLst>
      <p:ext uri="{BB962C8B-B14F-4D97-AF65-F5344CB8AC3E}">
        <p14:creationId xmlns:p14="http://schemas.microsoft.com/office/powerpoint/2010/main" val="1955248827"/>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Lst>
  <p:hf hdr="0" ftr="0" dt="0"/>
  <p:txStyles>
    <p:titleStyle>
      <a:lvl1pPr algn="l" defTabSz="912813" rtl="0" eaLnBrk="0" fontAlgn="base" hangingPunct="0">
        <a:spcBef>
          <a:spcPct val="0"/>
        </a:spcBef>
        <a:spcAft>
          <a:spcPct val="0"/>
        </a:spcAft>
        <a:defRPr sz="2400" kern="1200">
          <a:solidFill>
            <a:srgbClr val="777777"/>
          </a:solidFill>
          <a:latin typeface="Century Gothic" pitchFamily="34" charset="0"/>
          <a:ea typeface="+mj-ea"/>
          <a:cs typeface="+mj-cs"/>
        </a:defRPr>
      </a:lvl1pPr>
      <a:lvl2pPr algn="l" defTabSz="912813" rtl="0" eaLnBrk="0" fontAlgn="base" hangingPunct="0">
        <a:spcBef>
          <a:spcPct val="0"/>
        </a:spcBef>
        <a:spcAft>
          <a:spcPct val="0"/>
        </a:spcAft>
        <a:defRPr sz="2400">
          <a:solidFill>
            <a:srgbClr val="777777"/>
          </a:solidFill>
          <a:latin typeface="Century Gothic" pitchFamily="34" charset="0"/>
        </a:defRPr>
      </a:lvl2pPr>
      <a:lvl3pPr algn="l" defTabSz="912813" rtl="0" eaLnBrk="0" fontAlgn="base" hangingPunct="0">
        <a:spcBef>
          <a:spcPct val="0"/>
        </a:spcBef>
        <a:spcAft>
          <a:spcPct val="0"/>
        </a:spcAft>
        <a:defRPr sz="2400">
          <a:solidFill>
            <a:srgbClr val="777777"/>
          </a:solidFill>
          <a:latin typeface="Century Gothic" pitchFamily="34" charset="0"/>
        </a:defRPr>
      </a:lvl3pPr>
      <a:lvl4pPr algn="l" defTabSz="912813" rtl="0" eaLnBrk="0" fontAlgn="base" hangingPunct="0">
        <a:spcBef>
          <a:spcPct val="0"/>
        </a:spcBef>
        <a:spcAft>
          <a:spcPct val="0"/>
        </a:spcAft>
        <a:defRPr sz="2400">
          <a:solidFill>
            <a:srgbClr val="777777"/>
          </a:solidFill>
          <a:latin typeface="Century Gothic" pitchFamily="34" charset="0"/>
        </a:defRPr>
      </a:lvl4pPr>
      <a:lvl5pPr algn="l" defTabSz="912813" rtl="0" eaLnBrk="0" fontAlgn="base" hangingPunct="0">
        <a:spcBef>
          <a:spcPct val="0"/>
        </a:spcBef>
        <a:spcAft>
          <a:spcPct val="0"/>
        </a:spcAft>
        <a:defRPr sz="2400">
          <a:solidFill>
            <a:srgbClr val="777777"/>
          </a:solidFill>
          <a:latin typeface="Century Gothic" pitchFamily="34" charset="0"/>
        </a:defRPr>
      </a:lvl5pPr>
      <a:lvl6pPr marL="457200" algn="l" defTabSz="912813" rtl="0" fontAlgn="base">
        <a:spcBef>
          <a:spcPct val="0"/>
        </a:spcBef>
        <a:spcAft>
          <a:spcPct val="0"/>
        </a:spcAft>
        <a:defRPr sz="2400">
          <a:solidFill>
            <a:schemeClr val="tx2"/>
          </a:solidFill>
          <a:latin typeface="Century Gothic" pitchFamily="34" charset="0"/>
        </a:defRPr>
      </a:lvl6pPr>
      <a:lvl7pPr marL="914400" algn="l" defTabSz="912813" rtl="0" fontAlgn="base">
        <a:spcBef>
          <a:spcPct val="0"/>
        </a:spcBef>
        <a:spcAft>
          <a:spcPct val="0"/>
        </a:spcAft>
        <a:defRPr sz="2400">
          <a:solidFill>
            <a:schemeClr val="tx2"/>
          </a:solidFill>
          <a:latin typeface="Century Gothic" pitchFamily="34" charset="0"/>
        </a:defRPr>
      </a:lvl7pPr>
      <a:lvl8pPr marL="1371600" algn="l" defTabSz="912813" rtl="0" fontAlgn="base">
        <a:spcBef>
          <a:spcPct val="0"/>
        </a:spcBef>
        <a:spcAft>
          <a:spcPct val="0"/>
        </a:spcAft>
        <a:defRPr sz="2400">
          <a:solidFill>
            <a:schemeClr val="tx2"/>
          </a:solidFill>
          <a:latin typeface="Century Gothic" pitchFamily="34" charset="0"/>
        </a:defRPr>
      </a:lvl8pPr>
      <a:lvl9pPr marL="1828800" algn="l" defTabSz="912813" rtl="0" fontAlgn="base">
        <a:spcBef>
          <a:spcPct val="0"/>
        </a:spcBef>
        <a:spcAft>
          <a:spcPct val="0"/>
        </a:spcAft>
        <a:defRPr sz="2400">
          <a:solidFill>
            <a:schemeClr val="tx2"/>
          </a:solidFill>
          <a:latin typeface="Century Gothic" pitchFamily="34" charset="0"/>
        </a:defRPr>
      </a:lvl9pPr>
    </p:titleStyle>
    <p:bodyStyle>
      <a:lvl1pPr marL="177800" indent="-177800" algn="l" defTabSz="912813" rtl="0" eaLnBrk="0" fontAlgn="base" hangingPunct="0">
        <a:spcBef>
          <a:spcPct val="20000"/>
        </a:spcBef>
        <a:spcAft>
          <a:spcPct val="0"/>
        </a:spcAft>
        <a:buFont typeface="Arial" charset="0"/>
        <a:buChar char="•"/>
        <a:defRPr sz="2200" kern="1200">
          <a:solidFill>
            <a:schemeClr val="tx1"/>
          </a:solidFill>
          <a:latin typeface="Century Gothic" pitchFamily="34" charset="0"/>
          <a:ea typeface="+mn-ea"/>
          <a:cs typeface="+mn-cs"/>
        </a:defRPr>
      </a:lvl1pPr>
      <a:lvl2pPr marL="741363" indent="-284163" algn="l" defTabSz="912813" rtl="0" eaLnBrk="0" fontAlgn="base" hangingPunct="0">
        <a:spcBef>
          <a:spcPct val="20000"/>
        </a:spcBef>
        <a:spcAft>
          <a:spcPct val="0"/>
        </a:spcAft>
        <a:buFont typeface="Arial" charset="0"/>
        <a:buChar char="–"/>
        <a:defRPr sz="1600" kern="1200">
          <a:solidFill>
            <a:schemeClr val="tx1"/>
          </a:solidFill>
          <a:latin typeface="Trebuchet MS" pitchFamily="34" charset="0"/>
          <a:ea typeface="+mn-ea"/>
          <a:cs typeface="+mn-cs"/>
        </a:defRPr>
      </a:lvl2pPr>
      <a:lvl3pPr marL="1141413" indent="-227013" algn="l" defTabSz="912813" rtl="0" eaLnBrk="0" fontAlgn="base" hangingPunct="0">
        <a:spcBef>
          <a:spcPct val="20000"/>
        </a:spcBef>
        <a:spcAft>
          <a:spcPct val="0"/>
        </a:spcAft>
        <a:buFont typeface="Arial" charset="0"/>
        <a:buChar char="•"/>
        <a:defRPr sz="1600" kern="1200">
          <a:solidFill>
            <a:schemeClr val="tx1"/>
          </a:solidFill>
          <a:latin typeface="Trebuchet MS" pitchFamily="34" charset="0"/>
          <a:ea typeface="+mn-ea"/>
          <a:cs typeface="+mn-cs"/>
        </a:defRPr>
      </a:lvl3pPr>
      <a:lvl4pPr marL="1598613" indent="-227013" algn="l" defTabSz="912813" rtl="0" eaLnBrk="0" fontAlgn="base" hangingPunct="0">
        <a:spcBef>
          <a:spcPct val="20000"/>
        </a:spcBef>
        <a:spcAft>
          <a:spcPct val="0"/>
        </a:spcAft>
        <a:buFont typeface="Arial" charset="0"/>
        <a:buChar char="–"/>
        <a:defRPr sz="1600" kern="1200">
          <a:solidFill>
            <a:schemeClr val="tx1"/>
          </a:solidFill>
          <a:latin typeface="Trebuchet MS" pitchFamily="34" charset="0"/>
          <a:ea typeface="+mn-ea"/>
          <a:cs typeface="+mn-cs"/>
        </a:defRPr>
      </a:lvl4pPr>
      <a:lvl5pPr marL="2055813" indent="-227013" algn="l" defTabSz="912813" rtl="0" eaLnBrk="0" fontAlgn="base" hangingPunct="0">
        <a:spcBef>
          <a:spcPct val="20000"/>
        </a:spcBef>
        <a:spcAft>
          <a:spcPct val="0"/>
        </a:spcAft>
        <a:buFont typeface="Arial" charset="0"/>
        <a:buChar char="»"/>
        <a:defRPr sz="1600" kern="1200">
          <a:solidFill>
            <a:schemeClr val="tx1"/>
          </a:solidFill>
          <a:latin typeface="Trebuchet MS" pitchFamily="34" charset="0"/>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idx="4294967295"/>
          </p:nvPr>
        </p:nvSpPr>
        <p:spPr>
          <a:xfrm>
            <a:off x="304800" y="4419600"/>
            <a:ext cx="6172200" cy="457200"/>
          </a:xfrm>
        </p:spPr>
        <p:txBody>
          <a:bodyPr/>
          <a:lstStyle/>
          <a:p>
            <a:r>
              <a:rPr lang="en-US" dirty="0" smtClean="0"/>
              <a:t>Industry Update</a:t>
            </a:r>
          </a:p>
        </p:txBody>
      </p:sp>
    </p:spTree>
    <p:extLst>
      <p:ext uri="{BB962C8B-B14F-4D97-AF65-F5344CB8AC3E}">
        <p14:creationId xmlns:p14="http://schemas.microsoft.com/office/powerpoint/2010/main" val="3880191416"/>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Trends and Outlook</a:t>
            </a:r>
            <a:endParaRPr lang="en-US" dirty="0"/>
          </a:p>
        </p:txBody>
      </p:sp>
      <p:sp>
        <p:nvSpPr>
          <p:cNvPr id="5" name="TextBox 4"/>
          <p:cNvSpPr txBox="1"/>
          <p:nvPr/>
        </p:nvSpPr>
        <p:spPr>
          <a:xfrm>
            <a:off x="76200" y="1169343"/>
            <a:ext cx="4495800" cy="4824398"/>
          </a:xfrm>
          <a:prstGeom prst="rect">
            <a:avLst/>
          </a:prstGeom>
          <a:noFill/>
        </p:spPr>
        <p:txBody>
          <a:bodyPr wrap="square" numCol="1" rtlCol="0">
            <a:spAutoFit/>
          </a:bodyPr>
          <a:lstStyle/>
          <a:p>
            <a:pPr eaLnBrk="0" hangingPunct="0">
              <a:spcBef>
                <a:spcPts val="300"/>
              </a:spcBef>
              <a:defRPr/>
            </a:pPr>
            <a:r>
              <a:rPr lang="en-US" sz="1300" dirty="0" smtClean="0">
                <a:solidFill>
                  <a:schemeClr val="tx2">
                    <a:lumMod val="60000"/>
                    <a:lumOff val="40000"/>
                  </a:schemeClr>
                </a:solidFill>
                <a:latin typeface="+mj-lt"/>
              </a:rPr>
              <a:t>As fraud </a:t>
            </a:r>
            <a:r>
              <a:rPr lang="en-US" sz="1300" dirty="0">
                <a:solidFill>
                  <a:schemeClr val="tx2">
                    <a:lumMod val="60000"/>
                    <a:lumOff val="40000"/>
                  </a:schemeClr>
                </a:solidFill>
                <a:latin typeface="+mj-lt"/>
              </a:rPr>
              <a:t>l</a:t>
            </a:r>
            <a:r>
              <a:rPr lang="en-US" sz="1300" dirty="0" smtClean="0">
                <a:solidFill>
                  <a:schemeClr val="tx2">
                    <a:lumMod val="60000"/>
                    <a:lumOff val="40000"/>
                  </a:schemeClr>
                </a:solidFill>
                <a:latin typeface="+mj-lt"/>
              </a:rPr>
              <a:t>osses increase, the networks are requiring migration towards EMV following trend seen in other parts of the world:</a:t>
            </a:r>
            <a:endParaRPr lang="en-US" sz="1300" dirty="0">
              <a:solidFill>
                <a:schemeClr val="tx2">
                  <a:lumMod val="60000"/>
                  <a:lumOff val="40000"/>
                </a:schemeClr>
              </a:solidFill>
              <a:latin typeface="+mj-lt"/>
            </a:endParaRPr>
          </a:p>
          <a:p>
            <a:pPr marL="346075" lvl="1" indent="-234950" eaLnBrk="0" hangingPunct="0">
              <a:spcBef>
                <a:spcPts val="300"/>
              </a:spcBef>
              <a:buFont typeface="Arial" charset="0"/>
              <a:buChar char="•"/>
              <a:defRPr/>
            </a:pPr>
            <a:r>
              <a:rPr lang="en-US" sz="1100" dirty="0" smtClean="0">
                <a:latin typeface="+mj-lt"/>
              </a:rPr>
              <a:t>Discover reported fraud losses increased 70% in 2012 compared to 2010 figures</a:t>
            </a:r>
            <a:endParaRPr lang="en-US" sz="1100" dirty="0">
              <a:latin typeface="+mj-lt"/>
            </a:endParaRPr>
          </a:p>
          <a:p>
            <a:pPr marL="346075" lvl="1" indent="-234950" eaLnBrk="0" hangingPunct="0">
              <a:spcBef>
                <a:spcPts val="300"/>
              </a:spcBef>
              <a:buFont typeface="Arial" charset="0"/>
              <a:buChar char="•"/>
              <a:defRPr/>
            </a:pPr>
            <a:r>
              <a:rPr lang="en-US" sz="1100" dirty="0" smtClean="0">
                <a:latin typeface="+mj-lt"/>
              </a:rPr>
              <a:t>Card networks announced they will require terminals to include EMV by late 2015. Credit card thief's will be motivated to use  stolen card data more quickly before it becomes much harder to use with new terminals which may cause fraud rates to increase in the short term</a:t>
            </a:r>
          </a:p>
          <a:p>
            <a:pPr marL="346075" lvl="1" indent="-234950" eaLnBrk="0" hangingPunct="0">
              <a:spcBef>
                <a:spcPts val="300"/>
              </a:spcBef>
              <a:buFont typeface="Arial" charset="0"/>
              <a:buChar char="•"/>
              <a:defRPr/>
            </a:pPr>
            <a:r>
              <a:rPr lang="en-US" sz="1100" dirty="0" smtClean="0">
                <a:latin typeface="+mj-lt"/>
              </a:rPr>
              <a:t>EMV enabled cards are beginning to gain traction. BAC, US Bank, and Chase have all recently announced new EMV chip card products</a:t>
            </a:r>
          </a:p>
          <a:p>
            <a:pPr eaLnBrk="0" hangingPunct="0">
              <a:spcBef>
                <a:spcPts val="300"/>
              </a:spcBef>
              <a:defRPr/>
            </a:pPr>
            <a:endParaRPr lang="en-US" sz="300" dirty="0" smtClean="0">
              <a:solidFill>
                <a:schemeClr val="tx2">
                  <a:lumMod val="60000"/>
                  <a:lumOff val="40000"/>
                </a:schemeClr>
              </a:solidFill>
              <a:latin typeface="+mj-lt"/>
            </a:endParaRPr>
          </a:p>
          <a:p>
            <a:pPr eaLnBrk="0" hangingPunct="0">
              <a:spcBef>
                <a:spcPts val="300"/>
              </a:spcBef>
              <a:defRPr/>
            </a:pPr>
            <a:endParaRPr lang="en-US" sz="300" dirty="0">
              <a:solidFill>
                <a:schemeClr val="tx2">
                  <a:lumMod val="60000"/>
                  <a:lumOff val="40000"/>
                </a:schemeClr>
              </a:solidFill>
              <a:latin typeface="+mj-lt"/>
            </a:endParaRPr>
          </a:p>
          <a:p>
            <a:pPr eaLnBrk="0" hangingPunct="0">
              <a:spcBef>
                <a:spcPts val="300"/>
              </a:spcBef>
              <a:defRPr/>
            </a:pPr>
            <a:endParaRPr lang="en-US" sz="500" dirty="0" smtClean="0">
              <a:solidFill>
                <a:schemeClr val="tx2">
                  <a:lumMod val="60000"/>
                  <a:lumOff val="40000"/>
                </a:schemeClr>
              </a:solidFill>
              <a:latin typeface="+mj-lt"/>
            </a:endParaRPr>
          </a:p>
          <a:p>
            <a:pPr eaLnBrk="0" hangingPunct="0">
              <a:spcBef>
                <a:spcPts val="300"/>
              </a:spcBef>
              <a:defRPr/>
            </a:pPr>
            <a:r>
              <a:rPr lang="en-US" sz="1300" dirty="0" smtClean="0">
                <a:solidFill>
                  <a:schemeClr val="tx2">
                    <a:lumMod val="60000"/>
                    <a:lumOff val="40000"/>
                  </a:schemeClr>
                </a:solidFill>
                <a:latin typeface="+mj-lt"/>
              </a:rPr>
              <a:t>Costs of the Durbin Amendment to the Dodd Frank law are widespread and continue to impact customer checking/debit account terms with future legal action expected to further impact credit card terms:</a:t>
            </a:r>
            <a:endParaRPr lang="en-US" sz="1300" dirty="0">
              <a:solidFill>
                <a:schemeClr val="tx2">
                  <a:lumMod val="60000"/>
                  <a:lumOff val="40000"/>
                </a:schemeClr>
              </a:solidFill>
              <a:latin typeface="+mj-lt"/>
            </a:endParaRPr>
          </a:p>
          <a:p>
            <a:pPr marL="346075" lvl="1" indent="-234950" eaLnBrk="0" hangingPunct="0">
              <a:spcBef>
                <a:spcPts val="300"/>
              </a:spcBef>
              <a:buFont typeface="Arial" charset="0"/>
              <a:buChar char="•"/>
              <a:defRPr/>
            </a:pPr>
            <a:r>
              <a:rPr lang="en-US" sz="1100" dirty="0" smtClean="0">
                <a:latin typeface="+mj-lt"/>
              </a:rPr>
              <a:t>State Employees CU; one of only three credit unions restricted by the Durbin Amendment ,calculated the cost  to their members at $40mm in 2012</a:t>
            </a:r>
          </a:p>
          <a:p>
            <a:pPr marL="346075" lvl="1" indent="-234950" eaLnBrk="0" hangingPunct="0">
              <a:spcBef>
                <a:spcPts val="300"/>
              </a:spcBef>
              <a:buFont typeface="Arial" charset="0"/>
              <a:buChar char="•"/>
              <a:defRPr/>
            </a:pPr>
            <a:r>
              <a:rPr lang="en-US" sz="1100" dirty="0" smtClean="0">
                <a:latin typeface="+mj-lt"/>
              </a:rPr>
              <a:t>Fees on non-interest checking accounts increased 23% in 2012</a:t>
            </a:r>
          </a:p>
          <a:p>
            <a:pPr marL="346075" lvl="1" indent="-234950" eaLnBrk="0" hangingPunct="0">
              <a:spcBef>
                <a:spcPts val="300"/>
              </a:spcBef>
              <a:buFont typeface="Arial" charset="0"/>
              <a:buChar char="•"/>
              <a:defRPr/>
            </a:pPr>
            <a:r>
              <a:rPr lang="en-US" sz="1100" dirty="0" smtClean="0">
                <a:latin typeface="+mj-lt"/>
              </a:rPr>
              <a:t>The Durbin Amendment has saved retailers over $6.5B since  2011, however, a majority of retailers have still raised prices (63%)</a:t>
            </a:r>
          </a:p>
          <a:p>
            <a:pPr marL="346075" lvl="1" indent="-234950" eaLnBrk="0" hangingPunct="0">
              <a:spcBef>
                <a:spcPts val="300"/>
              </a:spcBef>
              <a:buFont typeface="Arial" charset="0"/>
              <a:buChar char="•"/>
              <a:defRPr/>
            </a:pPr>
            <a:r>
              <a:rPr lang="en-US" sz="1100" dirty="0" smtClean="0">
                <a:latin typeface="+mj-lt"/>
              </a:rPr>
              <a:t>A Federal court is now reviewing a July 2012 settlement that opens the door for retailers to begin adding a surcharge  for customers who use credit cards, further increasing retailer leverage</a:t>
            </a:r>
          </a:p>
        </p:txBody>
      </p:sp>
      <p:sp>
        <p:nvSpPr>
          <p:cNvPr id="4" name="TextBox 3"/>
          <p:cNvSpPr txBox="1"/>
          <p:nvPr/>
        </p:nvSpPr>
        <p:spPr>
          <a:xfrm>
            <a:off x="4724400" y="1169343"/>
            <a:ext cx="4114800" cy="5155257"/>
          </a:xfrm>
          <a:prstGeom prst="rect">
            <a:avLst/>
          </a:prstGeom>
          <a:noFill/>
        </p:spPr>
        <p:txBody>
          <a:bodyPr wrap="square" rtlCol="0">
            <a:spAutoFit/>
          </a:bodyPr>
          <a:lstStyle/>
          <a:p>
            <a:pPr eaLnBrk="0" hangingPunct="0">
              <a:spcBef>
                <a:spcPts val="300"/>
              </a:spcBef>
              <a:defRPr/>
            </a:pPr>
            <a:r>
              <a:rPr lang="en-US" sz="1300" dirty="0">
                <a:solidFill>
                  <a:schemeClr val="tx2">
                    <a:lumMod val="60000"/>
                    <a:lumOff val="40000"/>
                  </a:schemeClr>
                </a:solidFill>
                <a:latin typeface="+mj-lt"/>
              </a:rPr>
              <a:t>Mobile wallets </a:t>
            </a:r>
            <a:r>
              <a:rPr lang="en-US" sz="1300" dirty="0" smtClean="0">
                <a:solidFill>
                  <a:schemeClr val="tx2">
                    <a:lumMod val="60000"/>
                    <a:lumOff val="40000"/>
                  </a:schemeClr>
                </a:solidFill>
                <a:latin typeface="+mj-lt"/>
              </a:rPr>
              <a:t>are unlikely to take </a:t>
            </a:r>
            <a:r>
              <a:rPr lang="en-US" sz="1300" dirty="0">
                <a:solidFill>
                  <a:schemeClr val="tx2">
                    <a:lumMod val="60000"/>
                    <a:lumOff val="40000"/>
                  </a:schemeClr>
                </a:solidFill>
                <a:latin typeface="+mj-lt"/>
              </a:rPr>
              <a:t>off in 2013:</a:t>
            </a:r>
          </a:p>
          <a:p>
            <a:pPr marL="346075" lvl="1" indent="-234950" eaLnBrk="0" hangingPunct="0">
              <a:spcBef>
                <a:spcPts val="300"/>
              </a:spcBef>
              <a:buFont typeface="Arial" charset="0"/>
              <a:buChar char="•"/>
              <a:defRPr/>
            </a:pPr>
            <a:r>
              <a:rPr lang="en-US" sz="1100" dirty="0" smtClean="0">
                <a:latin typeface="+mj-lt"/>
              </a:rPr>
              <a:t>Retailers will need to </a:t>
            </a:r>
            <a:r>
              <a:rPr lang="en-US" sz="1100" dirty="0">
                <a:latin typeface="+mj-lt"/>
              </a:rPr>
              <a:t>invest in new POS </a:t>
            </a:r>
            <a:r>
              <a:rPr lang="en-US" sz="1100" dirty="0" smtClean="0">
                <a:latin typeface="+mj-lt"/>
              </a:rPr>
              <a:t>terminals with more capabilities to support the promise of the mobile wallet</a:t>
            </a:r>
            <a:endParaRPr lang="en-US" sz="1100" dirty="0">
              <a:latin typeface="+mj-lt"/>
            </a:endParaRPr>
          </a:p>
          <a:p>
            <a:pPr marL="346075" lvl="1" indent="-234950" eaLnBrk="0" hangingPunct="0">
              <a:spcBef>
                <a:spcPts val="300"/>
              </a:spcBef>
              <a:buFont typeface="Arial" charset="0"/>
              <a:buChar char="•"/>
              <a:defRPr/>
            </a:pPr>
            <a:r>
              <a:rPr lang="en-US" sz="1100" dirty="0" smtClean="0">
                <a:latin typeface="+mj-lt"/>
              </a:rPr>
              <a:t>The multitude of mobile wallet providers makes it difficult for any </a:t>
            </a:r>
            <a:r>
              <a:rPr lang="en-US" sz="1100" dirty="0">
                <a:latin typeface="+mj-lt"/>
              </a:rPr>
              <a:t>mobile payment option to gain </a:t>
            </a:r>
            <a:r>
              <a:rPr lang="en-US" sz="1100" dirty="0" smtClean="0">
                <a:latin typeface="+mj-lt"/>
              </a:rPr>
              <a:t>traction.  Market leaders like Google are already looking at adding traditional cards to their product offerings</a:t>
            </a:r>
            <a:endParaRPr lang="en-US" sz="1100" dirty="0">
              <a:latin typeface="+mj-lt"/>
            </a:endParaRPr>
          </a:p>
          <a:p>
            <a:pPr marL="346075" lvl="1" indent="-234950" eaLnBrk="0" hangingPunct="0">
              <a:spcBef>
                <a:spcPts val="300"/>
              </a:spcBef>
              <a:buFont typeface="Arial" charset="0"/>
              <a:buChar char="•"/>
              <a:defRPr/>
            </a:pPr>
            <a:r>
              <a:rPr lang="en-US" sz="1100" dirty="0">
                <a:latin typeface="+mj-lt"/>
              </a:rPr>
              <a:t>Providers have yet to effectively safeguard their devices against </a:t>
            </a:r>
            <a:r>
              <a:rPr lang="en-US" sz="1100" dirty="0" smtClean="0">
                <a:latin typeface="+mj-lt"/>
              </a:rPr>
              <a:t>cyber criminals</a:t>
            </a:r>
            <a:endParaRPr lang="en-US" sz="1100" dirty="0">
              <a:latin typeface="+mj-lt"/>
            </a:endParaRPr>
          </a:p>
          <a:p>
            <a:pPr eaLnBrk="0" hangingPunct="0">
              <a:spcBef>
                <a:spcPts val="300"/>
              </a:spcBef>
              <a:defRPr/>
            </a:pPr>
            <a:endParaRPr lang="en-US" sz="1300" dirty="0" smtClean="0">
              <a:solidFill>
                <a:schemeClr val="tx2">
                  <a:lumMod val="60000"/>
                  <a:lumOff val="40000"/>
                </a:schemeClr>
              </a:solidFill>
              <a:latin typeface="+mj-lt"/>
            </a:endParaRPr>
          </a:p>
          <a:p>
            <a:pPr eaLnBrk="0" hangingPunct="0">
              <a:spcBef>
                <a:spcPts val="300"/>
              </a:spcBef>
              <a:defRPr/>
            </a:pPr>
            <a:endParaRPr lang="en-US" sz="1300" dirty="0">
              <a:solidFill>
                <a:schemeClr val="tx2">
                  <a:lumMod val="60000"/>
                  <a:lumOff val="40000"/>
                </a:schemeClr>
              </a:solidFill>
              <a:latin typeface="+mj-lt"/>
            </a:endParaRPr>
          </a:p>
          <a:p>
            <a:pPr eaLnBrk="0" hangingPunct="0">
              <a:spcBef>
                <a:spcPts val="300"/>
              </a:spcBef>
              <a:defRPr/>
            </a:pPr>
            <a:r>
              <a:rPr lang="en-US" sz="1300" dirty="0" smtClean="0">
                <a:solidFill>
                  <a:schemeClr val="tx2">
                    <a:lumMod val="60000"/>
                    <a:lumOff val="40000"/>
                  </a:schemeClr>
                </a:solidFill>
                <a:latin typeface="+mj-lt"/>
              </a:rPr>
              <a:t>Personal </a:t>
            </a:r>
            <a:r>
              <a:rPr lang="en-US" sz="1300" dirty="0">
                <a:solidFill>
                  <a:schemeClr val="tx2">
                    <a:lumMod val="60000"/>
                    <a:lumOff val="40000"/>
                  </a:schemeClr>
                </a:solidFill>
                <a:latin typeface="+mj-lt"/>
              </a:rPr>
              <a:t>finance </a:t>
            </a:r>
            <a:r>
              <a:rPr lang="en-US" sz="1300" dirty="0" smtClean="0">
                <a:solidFill>
                  <a:schemeClr val="tx2">
                    <a:lumMod val="60000"/>
                    <a:lumOff val="40000"/>
                  </a:schemeClr>
                </a:solidFill>
                <a:latin typeface="+mj-lt"/>
              </a:rPr>
              <a:t>is likely </a:t>
            </a:r>
            <a:r>
              <a:rPr lang="en-US" sz="1300" dirty="0">
                <a:solidFill>
                  <a:schemeClr val="tx2">
                    <a:lumMod val="60000"/>
                    <a:lumOff val="40000"/>
                  </a:schemeClr>
                </a:solidFill>
                <a:latin typeface="+mj-lt"/>
              </a:rPr>
              <a:t>to become more consumer friendly:</a:t>
            </a:r>
          </a:p>
          <a:p>
            <a:pPr marL="346075" lvl="1" indent="-234950" eaLnBrk="0" hangingPunct="0">
              <a:spcBef>
                <a:spcPts val="300"/>
              </a:spcBef>
              <a:buFont typeface="Arial" charset="0"/>
              <a:buChar char="•"/>
              <a:defRPr/>
            </a:pPr>
            <a:r>
              <a:rPr lang="en-US" sz="1100" dirty="0">
                <a:latin typeface="+mj-lt"/>
              </a:rPr>
              <a:t>As CFPB matures, its focus </a:t>
            </a:r>
            <a:r>
              <a:rPr lang="en-US" sz="1100" dirty="0" smtClean="0">
                <a:latin typeface="+mj-lt"/>
              </a:rPr>
              <a:t>is expanding </a:t>
            </a:r>
            <a:r>
              <a:rPr lang="en-US" sz="1100" dirty="0">
                <a:latin typeface="+mj-lt"/>
              </a:rPr>
              <a:t>beyond </a:t>
            </a:r>
            <a:r>
              <a:rPr lang="en-US" sz="1100" dirty="0" smtClean="0">
                <a:latin typeface="+mj-lt"/>
              </a:rPr>
              <a:t>the credit card and mortgage industries </a:t>
            </a:r>
            <a:r>
              <a:rPr lang="en-US" sz="1100" dirty="0">
                <a:latin typeface="+mj-lt"/>
              </a:rPr>
              <a:t>into credit bureaus and debt collectors, with checking accounts and prepaid cards not far </a:t>
            </a:r>
            <a:r>
              <a:rPr lang="en-US" sz="1100" dirty="0" smtClean="0">
                <a:latin typeface="+mj-lt"/>
              </a:rPr>
              <a:t>behind</a:t>
            </a:r>
            <a:endParaRPr lang="en-US" sz="1100" dirty="0">
              <a:latin typeface="+mj-lt"/>
            </a:endParaRPr>
          </a:p>
          <a:p>
            <a:pPr marL="346075" lvl="1" indent="-234950" eaLnBrk="0" hangingPunct="0">
              <a:spcBef>
                <a:spcPts val="300"/>
              </a:spcBef>
              <a:buFont typeface="Arial" charset="0"/>
              <a:buChar char="•"/>
              <a:defRPr/>
            </a:pPr>
            <a:r>
              <a:rPr lang="en-US" sz="1100" dirty="0">
                <a:latin typeface="+mj-lt"/>
              </a:rPr>
              <a:t>Secured </a:t>
            </a:r>
            <a:r>
              <a:rPr lang="en-US" sz="1100" dirty="0" smtClean="0">
                <a:latin typeface="+mj-lt"/>
              </a:rPr>
              <a:t>credit cards </a:t>
            </a:r>
            <a:r>
              <a:rPr lang="en-US" sz="1100" dirty="0">
                <a:latin typeface="+mj-lt"/>
              </a:rPr>
              <a:t>are a safe bet for all parties, those with bad credit flocked toward them in </a:t>
            </a:r>
            <a:r>
              <a:rPr lang="en-US" sz="1100" dirty="0" smtClean="0">
                <a:latin typeface="+mj-lt"/>
              </a:rPr>
              <a:t>2012 after many years of limited interest with the rise in debit cards as an alternative</a:t>
            </a:r>
          </a:p>
          <a:p>
            <a:pPr marL="346075" lvl="1" indent="-234950" eaLnBrk="0" hangingPunct="0">
              <a:spcBef>
                <a:spcPts val="300"/>
              </a:spcBef>
              <a:buFont typeface="Arial" charset="0"/>
              <a:buChar char="•"/>
              <a:defRPr/>
            </a:pPr>
            <a:r>
              <a:rPr lang="en-US" sz="1100" dirty="0" smtClean="0">
                <a:latin typeface="+mj-lt"/>
              </a:rPr>
              <a:t>Issuer rewards offerings continue to become more attractive to consumers with new products such as Discover’s It, Bank of America’s Travel Rewards and Pen Fed’s Cash rewards all raising the bar for both branded and affinity products. </a:t>
            </a:r>
          </a:p>
          <a:p>
            <a:pPr marL="346075" lvl="1" indent="-234950" eaLnBrk="0" hangingPunct="0">
              <a:spcBef>
                <a:spcPts val="300"/>
              </a:spcBef>
              <a:buFont typeface="Arial" charset="0"/>
              <a:buChar char="•"/>
              <a:defRPr/>
            </a:pPr>
            <a:endParaRPr lang="en-US" sz="1200" dirty="0">
              <a:latin typeface="+mj-lt"/>
            </a:endParaRPr>
          </a:p>
          <a:p>
            <a:endParaRPr lang="en-US" dirty="0">
              <a:latin typeface="+mj-lt"/>
            </a:endParaRPr>
          </a:p>
        </p:txBody>
      </p:sp>
      <p:sp>
        <p:nvSpPr>
          <p:cNvPr id="7" name="Text Box 4"/>
          <p:cNvSpPr txBox="1">
            <a:spLocks noChangeArrowheads="1"/>
          </p:cNvSpPr>
          <p:nvPr/>
        </p:nvSpPr>
        <p:spPr bwMode="auto">
          <a:xfrm>
            <a:off x="0" y="6474768"/>
            <a:ext cx="8763000" cy="230832"/>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defTabSz="914400">
              <a:defRPr/>
            </a:pPr>
            <a:r>
              <a:rPr lang="en-US" sz="900" dirty="0" smtClean="0"/>
              <a:t>Sources: American Banker, Payment Source, creditcards.com, cardhub.com, Huffington Post, Reuters, Cardline, Nerd Wallet, </a:t>
            </a:r>
            <a:r>
              <a:rPr lang="en-US" sz="900" smtClean="0"/>
              <a:t>Business Insider</a:t>
            </a:r>
            <a:endParaRPr lang="en-US" sz="900" dirty="0" smtClean="0"/>
          </a:p>
        </p:txBody>
      </p:sp>
    </p:spTree>
    <p:extLst>
      <p:ext uri="{BB962C8B-B14F-4D97-AF65-F5344CB8AC3E}">
        <p14:creationId xmlns:p14="http://schemas.microsoft.com/office/powerpoint/2010/main" val="950578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t>Industry Headlines</a:t>
            </a:r>
          </a:p>
        </p:txBody>
      </p:sp>
      <p:sp>
        <p:nvSpPr>
          <p:cNvPr id="14" name="Rectangle 3"/>
          <p:cNvSpPr txBox="1">
            <a:spLocks/>
          </p:cNvSpPr>
          <p:nvPr/>
        </p:nvSpPr>
        <p:spPr>
          <a:xfrm>
            <a:off x="304800" y="1818620"/>
            <a:ext cx="8686800" cy="4810780"/>
          </a:xfrm>
          <a:prstGeom prst="rect">
            <a:avLst/>
          </a:prstGeom>
          <a:solidFill>
            <a:schemeClr val="bg1"/>
          </a:solidFill>
          <a:ln>
            <a:noFill/>
          </a:ln>
        </p:spPr>
        <p:txBody>
          <a:bodyPr wrap="square">
            <a:noAutofit/>
          </a:bodyPr>
          <a:lstStyle/>
          <a:p>
            <a:pPr eaLnBrk="0" hangingPunct="0">
              <a:spcBef>
                <a:spcPts val="300"/>
              </a:spcBef>
              <a:defRPr/>
            </a:pPr>
            <a:r>
              <a:rPr lang="en-US" sz="1300" dirty="0" smtClean="0">
                <a:solidFill>
                  <a:schemeClr val="tx2">
                    <a:lumMod val="60000"/>
                    <a:lumOff val="40000"/>
                  </a:schemeClr>
                </a:solidFill>
                <a:latin typeface="+mj-lt"/>
              </a:rPr>
              <a:t>Reward offers are rising while introductory offers have peaked:</a:t>
            </a:r>
          </a:p>
          <a:p>
            <a:pPr marL="346075" lvl="1" indent="-234950" eaLnBrk="0" hangingPunct="0">
              <a:spcBef>
                <a:spcPts val="300"/>
              </a:spcBef>
              <a:buFont typeface="Arial" charset="0"/>
              <a:buChar char="•"/>
              <a:defRPr/>
            </a:pPr>
            <a:r>
              <a:rPr lang="en-US" sz="1300" dirty="0" smtClean="0">
                <a:latin typeface="+mj-lt"/>
              </a:rPr>
              <a:t>The average  initial cash-based bonus is 11.19% higher than Q3 2012 and 14.88% higher than Q4 2011</a:t>
            </a:r>
          </a:p>
          <a:p>
            <a:pPr marL="346075" lvl="1" indent="-234950" eaLnBrk="0" hangingPunct="0">
              <a:spcBef>
                <a:spcPts val="300"/>
              </a:spcBef>
              <a:buFont typeface="Arial" charset="0"/>
              <a:buChar char="•"/>
              <a:defRPr/>
            </a:pPr>
            <a:r>
              <a:rPr lang="en-US" sz="1300" dirty="0" smtClean="0">
                <a:latin typeface="+mj-lt"/>
              </a:rPr>
              <a:t>The average points/miles-based bonus increased 9.14% from Q3 2012 and 12.10% from Q4 2011</a:t>
            </a:r>
          </a:p>
          <a:p>
            <a:pPr marL="346075" lvl="1" indent="-234950" eaLnBrk="0" hangingPunct="0">
              <a:spcBef>
                <a:spcPts val="300"/>
              </a:spcBef>
              <a:buFont typeface="Arial" charset="0"/>
              <a:buChar char="•"/>
              <a:defRPr/>
            </a:pPr>
            <a:r>
              <a:rPr lang="en-US" sz="1300" dirty="0" smtClean="0">
                <a:latin typeface="+mj-lt"/>
              </a:rPr>
              <a:t>The length of the average 0% term has remained largely unchanged in Q3 and Q4 2012, indicating the value of these offers has plateaued</a:t>
            </a:r>
          </a:p>
          <a:p>
            <a:pPr eaLnBrk="0" hangingPunct="0">
              <a:spcBef>
                <a:spcPts val="600"/>
              </a:spcBef>
              <a:defRPr/>
            </a:pPr>
            <a:r>
              <a:rPr lang="en-US" sz="1300" dirty="0" smtClean="0">
                <a:solidFill>
                  <a:schemeClr val="tx2">
                    <a:lumMod val="60000"/>
                    <a:lumOff val="40000"/>
                  </a:schemeClr>
                </a:solidFill>
                <a:latin typeface="+mj-lt"/>
                <a:cs typeface="+mn-cs"/>
              </a:rPr>
              <a:t>Consumer credit increases and penalty APRs remain high:</a:t>
            </a:r>
          </a:p>
          <a:p>
            <a:pPr marL="346075" lvl="1" indent="-234950" eaLnBrk="0" hangingPunct="0">
              <a:spcBef>
                <a:spcPts val="300"/>
              </a:spcBef>
              <a:buFont typeface="Arial" charset="0"/>
              <a:buChar char="•"/>
              <a:defRPr/>
            </a:pPr>
            <a:r>
              <a:rPr lang="en-US" sz="1300" dirty="0" smtClean="0">
                <a:latin typeface="+mj-lt"/>
                <a:cs typeface="+mn-cs"/>
              </a:rPr>
              <a:t>November 2012 shows seasonally adjusted consumer credit increase of 7%</a:t>
            </a:r>
          </a:p>
          <a:p>
            <a:pPr marL="346075" lvl="1" indent="-234950" eaLnBrk="0" hangingPunct="0">
              <a:spcBef>
                <a:spcPts val="300"/>
              </a:spcBef>
              <a:buFont typeface="Arial" charset="0"/>
              <a:buChar char="•"/>
              <a:defRPr/>
            </a:pPr>
            <a:r>
              <a:rPr lang="en-US" sz="1300" dirty="0" smtClean="0">
                <a:latin typeface="+mj-lt"/>
                <a:cs typeface="+mn-cs"/>
              </a:rPr>
              <a:t>Revolving credit increased at an annual rate of 1% while non-revolving credit increased at an annual rate of 9.5%</a:t>
            </a:r>
          </a:p>
          <a:p>
            <a:pPr marL="346075" lvl="1" indent="-234950" eaLnBrk="0" hangingPunct="0">
              <a:spcBef>
                <a:spcPts val="300"/>
              </a:spcBef>
              <a:buFont typeface="Arial" charset="0"/>
              <a:buChar char="•"/>
              <a:defRPr/>
            </a:pPr>
            <a:r>
              <a:rPr lang="en-US" sz="1300" dirty="0" smtClean="0">
                <a:latin typeface="+mj-lt"/>
                <a:cs typeface="+mn-cs"/>
              </a:rPr>
              <a:t>The average penalty APR of 28.23% remains unchanged from Q3 2012</a:t>
            </a:r>
          </a:p>
          <a:p>
            <a:pPr eaLnBrk="0" hangingPunct="0">
              <a:spcBef>
                <a:spcPts val="600"/>
              </a:spcBef>
            </a:pPr>
            <a:r>
              <a:rPr lang="en-US" sz="1300" dirty="0" smtClean="0">
                <a:solidFill>
                  <a:srgbClr val="558ED5"/>
                </a:solidFill>
                <a:latin typeface="+mj-lt"/>
              </a:rPr>
              <a:t>Fees and consumer surcharge:</a:t>
            </a:r>
            <a:r>
              <a:rPr lang="en-US" sz="1300" dirty="0" smtClean="0">
                <a:latin typeface="+mj-lt"/>
              </a:rPr>
              <a:t> </a:t>
            </a:r>
          </a:p>
          <a:p>
            <a:pPr marL="346075" lvl="1" indent="-234950" eaLnBrk="0" hangingPunct="0">
              <a:spcBef>
                <a:spcPts val="300"/>
              </a:spcBef>
              <a:buFont typeface="Arial" charset="0"/>
              <a:buChar char="•"/>
            </a:pPr>
            <a:r>
              <a:rPr lang="en-US" sz="1300" dirty="0" smtClean="0">
                <a:latin typeface="+mj-lt"/>
              </a:rPr>
              <a:t>Retailers can now levy a surcharge on credit using consumers that can reach as high as 4%</a:t>
            </a:r>
          </a:p>
          <a:p>
            <a:pPr marL="346075" lvl="1" indent="-234950" eaLnBrk="0" hangingPunct="0">
              <a:spcBef>
                <a:spcPts val="300"/>
              </a:spcBef>
              <a:buFont typeface="Arial" charset="0"/>
              <a:buChar char="•"/>
            </a:pPr>
            <a:r>
              <a:rPr lang="en-US" sz="1300" dirty="0" smtClean="0">
                <a:latin typeface="+mj-lt"/>
              </a:rPr>
              <a:t>10 states have prohibited credit card surcharges</a:t>
            </a:r>
          </a:p>
          <a:p>
            <a:pPr marL="346075" lvl="1" indent="-234950" eaLnBrk="0" hangingPunct="0">
              <a:spcBef>
                <a:spcPts val="300"/>
              </a:spcBef>
              <a:buFont typeface="Arial" charset="0"/>
              <a:buChar char="•"/>
            </a:pPr>
            <a:r>
              <a:rPr lang="en-US" sz="1300" dirty="0" smtClean="0">
                <a:latin typeface="+mj-lt"/>
              </a:rPr>
              <a:t>Foreign transaction fees have fallen more than 7% since last year, but the trend is beginning to flatten out as the Q4 average of 2.25% represents a 0.90% increase over Q3 </a:t>
            </a:r>
          </a:p>
          <a:p>
            <a:pPr eaLnBrk="0" hangingPunct="0">
              <a:spcBef>
                <a:spcPts val="300"/>
              </a:spcBef>
              <a:defRPr/>
            </a:pPr>
            <a:r>
              <a:rPr lang="en-US" sz="1300" dirty="0" smtClean="0">
                <a:solidFill>
                  <a:schemeClr val="tx2">
                    <a:lumMod val="60000"/>
                    <a:lumOff val="40000"/>
                  </a:schemeClr>
                </a:solidFill>
                <a:latin typeface="+mj-lt"/>
              </a:rPr>
              <a:t>Reflection of stability in consumer complaints, rates rise marginally, and prepaid cards boom:</a:t>
            </a:r>
          </a:p>
          <a:p>
            <a:pPr marL="346075" lvl="1" indent="-234950" eaLnBrk="0" hangingPunct="0">
              <a:spcBef>
                <a:spcPts val="300"/>
              </a:spcBef>
              <a:buFont typeface="Arial" charset="0"/>
              <a:buChar char="•"/>
            </a:pPr>
            <a:r>
              <a:rPr lang="en-US" sz="1300" dirty="0" smtClean="0">
                <a:latin typeface="+mj-lt"/>
              </a:rPr>
              <a:t>CFPB reports APR-related complaints fell 20% in Q4, while those related to credit reports increased more than 50%</a:t>
            </a:r>
          </a:p>
          <a:p>
            <a:pPr marL="346075" lvl="1" indent="-234950" eaLnBrk="0" hangingPunct="0">
              <a:spcBef>
                <a:spcPts val="300"/>
              </a:spcBef>
              <a:buFont typeface="Arial" charset="0"/>
              <a:buChar char="•"/>
            </a:pPr>
            <a:r>
              <a:rPr lang="en-US" sz="1300" dirty="0" smtClean="0">
                <a:latin typeface="+mj-lt"/>
              </a:rPr>
              <a:t>Across the board interest rates for unsecured cards where higher in Q4 2012 than the previous quarter and prior year</a:t>
            </a:r>
          </a:p>
          <a:p>
            <a:pPr marL="346075" lvl="1" indent="-234950" eaLnBrk="0" hangingPunct="0">
              <a:spcBef>
                <a:spcPts val="300"/>
              </a:spcBef>
              <a:buFont typeface="Arial" charset="0"/>
              <a:buChar char="•"/>
            </a:pPr>
            <a:r>
              <a:rPr lang="en-US" sz="1300" dirty="0" smtClean="0">
                <a:latin typeface="+mj-lt"/>
              </a:rPr>
              <a:t>Projections show 43.9% increase in amount loaded onto prepaid cards from 2011 to 2012</a:t>
            </a:r>
          </a:p>
        </p:txBody>
      </p:sp>
      <p:sp>
        <p:nvSpPr>
          <p:cNvPr id="15" name="Text Box 4"/>
          <p:cNvSpPr txBox="1">
            <a:spLocks noChangeArrowheads="1"/>
          </p:cNvSpPr>
          <p:nvPr/>
        </p:nvSpPr>
        <p:spPr bwMode="auto">
          <a:xfrm>
            <a:off x="0" y="6474768"/>
            <a:ext cx="8763000" cy="230832"/>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defTabSz="914400">
              <a:defRPr/>
            </a:pPr>
            <a:r>
              <a:rPr lang="en-US" sz="900" dirty="0" smtClean="0"/>
              <a:t>Sources: American Banker, Payment Source, creditcards.com, cardhub.com, Huffington Post, Reuters, Cardline, Bloomberg News, AP, Washington Post, NY Times</a:t>
            </a:r>
          </a:p>
        </p:txBody>
      </p:sp>
      <p:sp>
        <p:nvSpPr>
          <p:cNvPr id="6" name="Rectangle 5"/>
          <p:cNvSpPr/>
          <p:nvPr/>
        </p:nvSpPr>
        <p:spPr>
          <a:xfrm>
            <a:off x="152400" y="990600"/>
            <a:ext cx="8915400" cy="738664"/>
          </a:xfrm>
          <a:prstGeom prst="rect">
            <a:avLst/>
          </a:prstGeom>
        </p:spPr>
        <p:txBody>
          <a:bodyPr wrap="square">
            <a:spAutoFit/>
          </a:bodyPr>
          <a:lstStyle/>
          <a:p>
            <a:pPr marL="114300" lvl="0" indent="1588" eaLnBrk="0" hangingPunct="0">
              <a:spcBef>
                <a:spcPts val="1200"/>
              </a:spcBef>
              <a:defRPr/>
            </a:pPr>
            <a:r>
              <a:rPr lang="en-US" sz="1400" dirty="0" smtClean="0">
                <a:solidFill>
                  <a:prstClr val="black"/>
                </a:solidFill>
                <a:latin typeface="+mj-lt"/>
                <a:cs typeface="Arial" pitchFamily="34" charset="0"/>
              </a:rPr>
              <a:t>While national banks and credit issuers continue to struggle with consumer perceptions, interest in credit has increased and issuers are more aggressively competing for new customers especially with excellent credit, but are starting to consider prospects with less than perfect credit. </a:t>
            </a:r>
          </a:p>
        </p:txBody>
      </p:sp>
    </p:spTree>
    <p:extLst>
      <p:ext uri="{BB962C8B-B14F-4D97-AF65-F5344CB8AC3E}">
        <p14:creationId xmlns:p14="http://schemas.microsoft.com/office/powerpoint/2010/main" val="2359090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219200"/>
            <a:ext cx="1473801" cy="3293209"/>
          </a:xfrm>
          <a:prstGeom prst="rect">
            <a:avLst/>
          </a:prstGeom>
          <a:noFill/>
        </p:spPr>
        <p:txBody>
          <a:bodyPr wrap="none" rtlCol="0">
            <a:spAutoFit/>
          </a:bodyPr>
          <a:lstStyle/>
          <a:p>
            <a:r>
              <a:rPr lang="en-US" sz="1600" b="1" dirty="0" smtClean="0">
                <a:latin typeface="+mj-lt"/>
              </a:rPr>
              <a:t>Cobrand Deals:</a:t>
            </a:r>
            <a:endParaRPr lang="en-US" sz="1600" b="1" dirty="0">
              <a:latin typeface="+mj-lt"/>
            </a:endParaRPr>
          </a:p>
          <a:p>
            <a:endParaRPr lang="en-US" sz="1600" b="1" dirty="0" smtClean="0">
              <a:latin typeface="+mj-lt"/>
            </a:endParaRPr>
          </a:p>
          <a:p>
            <a:endParaRPr lang="en-US" sz="1600" b="1" dirty="0">
              <a:latin typeface="+mj-lt"/>
            </a:endParaRPr>
          </a:p>
          <a:p>
            <a:endParaRPr lang="en-US" sz="1600" b="1" dirty="0" smtClean="0">
              <a:latin typeface="+mj-lt"/>
            </a:endParaRPr>
          </a:p>
          <a:p>
            <a:endParaRPr lang="en-US" sz="1600" b="1" dirty="0">
              <a:latin typeface="+mj-lt"/>
            </a:endParaRPr>
          </a:p>
          <a:p>
            <a:endParaRPr lang="en-US" sz="1600" b="1" dirty="0" smtClean="0">
              <a:latin typeface="+mj-lt"/>
            </a:endParaRPr>
          </a:p>
          <a:p>
            <a:endParaRPr lang="en-US" sz="1600" b="1" dirty="0">
              <a:latin typeface="+mj-lt"/>
            </a:endParaRPr>
          </a:p>
          <a:p>
            <a:endParaRPr lang="en-US" sz="1600" b="1" dirty="0" smtClean="0">
              <a:latin typeface="+mj-lt"/>
            </a:endParaRPr>
          </a:p>
          <a:p>
            <a:endParaRPr lang="en-US" sz="1600" b="1" dirty="0">
              <a:latin typeface="+mj-lt"/>
            </a:endParaRPr>
          </a:p>
          <a:p>
            <a:endParaRPr lang="en-US" sz="1600" b="1" dirty="0" smtClean="0">
              <a:latin typeface="+mj-lt"/>
            </a:endParaRPr>
          </a:p>
          <a:p>
            <a:endParaRPr lang="en-US" sz="1600" b="1" dirty="0" smtClean="0">
              <a:latin typeface="+mj-lt"/>
            </a:endParaRPr>
          </a:p>
          <a:p>
            <a:endParaRPr lang="en-US" sz="1600" b="1" dirty="0">
              <a:latin typeface="+mj-lt"/>
            </a:endParaRPr>
          </a:p>
          <a:p>
            <a:r>
              <a:rPr lang="en-US" sz="1600" b="1" dirty="0" smtClean="0">
                <a:latin typeface="+mj-lt"/>
              </a:rPr>
              <a:t>Affinity Deals:</a:t>
            </a:r>
            <a:endParaRPr lang="en-US" sz="1600" b="1" dirty="0">
              <a:latin typeface="+mj-lt"/>
            </a:endParaRPr>
          </a:p>
        </p:txBody>
      </p:sp>
      <p:sp>
        <p:nvSpPr>
          <p:cNvPr id="2" name="Title 1"/>
          <p:cNvSpPr txBox="1">
            <a:spLocks/>
          </p:cNvSpPr>
          <p:nvPr/>
        </p:nvSpPr>
        <p:spPr>
          <a:xfrm>
            <a:off x="228600" y="228600"/>
            <a:ext cx="8458200" cy="457200"/>
          </a:xfrm>
          <a:prstGeom prst="rect">
            <a:avLst/>
          </a:prstGeom>
        </p:spPr>
        <p:txBody>
          <a:bodyPr/>
          <a:lstStyle>
            <a:lvl1pPr algn="l" defTabSz="912813" rtl="0" eaLnBrk="0" fontAlgn="base" hangingPunct="0">
              <a:spcBef>
                <a:spcPct val="0"/>
              </a:spcBef>
              <a:spcAft>
                <a:spcPct val="0"/>
              </a:spcAft>
              <a:defRPr sz="2400" kern="1200">
                <a:solidFill>
                  <a:srgbClr val="777777"/>
                </a:solidFill>
                <a:latin typeface="Century Gothic" pitchFamily="34" charset="0"/>
                <a:ea typeface="+mj-ea"/>
                <a:cs typeface="+mj-cs"/>
              </a:defRPr>
            </a:lvl1pPr>
            <a:lvl2pPr algn="l" defTabSz="912813" rtl="0" eaLnBrk="0" fontAlgn="base" hangingPunct="0">
              <a:spcBef>
                <a:spcPct val="0"/>
              </a:spcBef>
              <a:spcAft>
                <a:spcPct val="0"/>
              </a:spcAft>
              <a:defRPr sz="2400">
                <a:solidFill>
                  <a:srgbClr val="777777"/>
                </a:solidFill>
                <a:latin typeface="Century Gothic" pitchFamily="34" charset="0"/>
              </a:defRPr>
            </a:lvl2pPr>
            <a:lvl3pPr algn="l" defTabSz="912813" rtl="0" eaLnBrk="0" fontAlgn="base" hangingPunct="0">
              <a:spcBef>
                <a:spcPct val="0"/>
              </a:spcBef>
              <a:spcAft>
                <a:spcPct val="0"/>
              </a:spcAft>
              <a:defRPr sz="2400">
                <a:solidFill>
                  <a:srgbClr val="777777"/>
                </a:solidFill>
                <a:latin typeface="Century Gothic" pitchFamily="34" charset="0"/>
              </a:defRPr>
            </a:lvl3pPr>
            <a:lvl4pPr algn="l" defTabSz="912813" rtl="0" eaLnBrk="0" fontAlgn="base" hangingPunct="0">
              <a:spcBef>
                <a:spcPct val="0"/>
              </a:spcBef>
              <a:spcAft>
                <a:spcPct val="0"/>
              </a:spcAft>
              <a:defRPr sz="2400">
                <a:solidFill>
                  <a:srgbClr val="777777"/>
                </a:solidFill>
                <a:latin typeface="Century Gothic" pitchFamily="34" charset="0"/>
              </a:defRPr>
            </a:lvl4pPr>
            <a:lvl5pPr algn="l" defTabSz="912813" rtl="0" eaLnBrk="0" fontAlgn="base" hangingPunct="0">
              <a:spcBef>
                <a:spcPct val="0"/>
              </a:spcBef>
              <a:spcAft>
                <a:spcPct val="0"/>
              </a:spcAft>
              <a:defRPr sz="2400">
                <a:solidFill>
                  <a:srgbClr val="777777"/>
                </a:solidFill>
                <a:latin typeface="Century Gothic" pitchFamily="34" charset="0"/>
              </a:defRPr>
            </a:lvl5pPr>
            <a:lvl6pPr marL="457200" algn="l" defTabSz="912813" rtl="0" fontAlgn="base">
              <a:spcBef>
                <a:spcPct val="0"/>
              </a:spcBef>
              <a:spcAft>
                <a:spcPct val="0"/>
              </a:spcAft>
              <a:defRPr sz="2400">
                <a:solidFill>
                  <a:schemeClr val="tx2"/>
                </a:solidFill>
                <a:latin typeface="Century Gothic" pitchFamily="34" charset="0"/>
              </a:defRPr>
            </a:lvl6pPr>
            <a:lvl7pPr marL="914400" algn="l" defTabSz="912813" rtl="0" fontAlgn="base">
              <a:spcBef>
                <a:spcPct val="0"/>
              </a:spcBef>
              <a:spcAft>
                <a:spcPct val="0"/>
              </a:spcAft>
              <a:defRPr sz="2400">
                <a:solidFill>
                  <a:schemeClr val="tx2"/>
                </a:solidFill>
                <a:latin typeface="Century Gothic" pitchFamily="34" charset="0"/>
              </a:defRPr>
            </a:lvl7pPr>
            <a:lvl8pPr marL="1371600" algn="l" defTabSz="912813" rtl="0" fontAlgn="base">
              <a:spcBef>
                <a:spcPct val="0"/>
              </a:spcBef>
              <a:spcAft>
                <a:spcPct val="0"/>
              </a:spcAft>
              <a:defRPr sz="2400">
                <a:solidFill>
                  <a:schemeClr val="tx2"/>
                </a:solidFill>
                <a:latin typeface="Century Gothic" pitchFamily="34" charset="0"/>
              </a:defRPr>
            </a:lvl8pPr>
            <a:lvl9pPr marL="1828800" algn="l" defTabSz="912813" rtl="0" fontAlgn="base">
              <a:spcBef>
                <a:spcPct val="0"/>
              </a:spcBef>
              <a:spcAft>
                <a:spcPct val="0"/>
              </a:spcAft>
              <a:defRPr sz="2400">
                <a:solidFill>
                  <a:schemeClr val="tx2"/>
                </a:solidFill>
                <a:latin typeface="Century Gothic" pitchFamily="34" charset="0"/>
              </a:defRPr>
            </a:lvl9pPr>
          </a:lstStyle>
          <a:p>
            <a:r>
              <a:rPr lang="en-US" dirty="0" smtClean="0"/>
              <a:t>2012-2013- Notable</a:t>
            </a:r>
            <a:r>
              <a:rPr lang="en-US" dirty="0"/>
              <a:t> </a:t>
            </a:r>
            <a:r>
              <a:rPr lang="en-US" dirty="0" smtClean="0"/>
              <a:t>Deals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64410368"/>
              </p:ext>
            </p:extLst>
          </p:nvPr>
        </p:nvGraphicFramePr>
        <p:xfrm>
          <a:off x="76200" y="2727960"/>
          <a:ext cx="8991602" cy="777240"/>
        </p:xfrm>
        <a:graphic>
          <a:graphicData uri="http://schemas.openxmlformats.org/drawingml/2006/table">
            <a:tbl>
              <a:tblPr firstRow="1" bandRow="1">
                <a:tableStyleId>{5940675A-B579-460E-94D1-54222C63F5DA}</a:tableStyleId>
              </a:tblPr>
              <a:tblGrid>
                <a:gridCol w="852986"/>
                <a:gridCol w="1356436"/>
                <a:gridCol w="1356436"/>
                <a:gridCol w="1356436"/>
                <a:gridCol w="1356436"/>
                <a:gridCol w="1356436"/>
                <a:gridCol w="1356436"/>
              </a:tblGrid>
              <a:tr h="145627">
                <a:tc>
                  <a:txBody>
                    <a:bodyPr/>
                    <a:lstStyle/>
                    <a:p>
                      <a:r>
                        <a:rPr lang="en-US" sz="1100" dirty="0" smtClean="0"/>
                        <a:t>Program </a:t>
                      </a:r>
                    </a:p>
                  </a:txBody>
                  <a:tcPr/>
                </a:tc>
                <a:tc>
                  <a:txBody>
                    <a:bodyPr/>
                    <a:lstStyle/>
                    <a:p>
                      <a:pPr algn="ctr"/>
                      <a:r>
                        <a:rPr lang="en-US" sz="1100" dirty="0" smtClean="0"/>
                        <a:t>Edward Jones</a:t>
                      </a:r>
                      <a:endParaRPr lang="en-US" sz="1100" dirty="0"/>
                    </a:p>
                  </a:txBody>
                  <a:tcPr/>
                </a:tc>
                <a:tc>
                  <a:txBody>
                    <a:bodyPr/>
                    <a:lstStyle/>
                    <a:p>
                      <a:pPr algn="ctr"/>
                      <a:r>
                        <a:rPr lang="en-US" sz="1100" dirty="0" smtClean="0"/>
                        <a:t>La Quinta</a:t>
                      </a:r>
                      <a:endParaRPr lang="en-US" sz="1100" dirty="0"/>
                    </a:p>
                  </a:txBody>
                  <a:tcPr/>
                </a:tc>
                <a:tc>
                  <a:txBody>
                    <a:bodyPr/>
                    <a:lstStyle/>
                    <a:p>
                      <a:pPr algn="ctr"/>
                      <a:r>
                        <a:rPr lang="en-US" sz="1100" dirty="0" smtClean="0"/>
                        <a:t>True Value</a:t>
                      </a:r>
                      <a:endParaRPr lang="en-US" sz="1100" dirty="0"/>
                    </a:p>
                  </a:txBody>
                  <a:tcPr/>
                </a:tc>
                <a:tc>
                  <a:txBody>
                    <a:bodyPr/>
                    <a:lstStyle/>
                    <a:p>
                      <a:pPr algn="ctr"/>
                      <a:r>
                        <a:rPr lang="en-US" sz="1100" dirty="0" err="1" smtClean="0"/>
                        <a:t>Toys”R”Us</a:t>
                      </a:r>
                      <a:endParaRPr lang="en-US" sz="1100" dirty="0"/>
                    </a:p>
                  </a:txBody>
                  <a:tcPr/>
                </a:tc>
                <a:tc>
                  <a:txBody>
                    <a:bodyPr/>
                    <a:lstStyle/>
                    <a:p>
                      <a:pPr algn="ctr"/>
                      <a:r>
                        <a:rPr lang="en-US" sz="1100" b="0" i="0" kern="1200" dirty="0" smtClean="0">
                          <a:solidFill>
                            <a:schemeClr val="tx1"/>
                          </a:solidFill>
                          <a:effectLst/>
                          <a:latin typeface="+mn-lt"/>
                          <a:ea typeface="+mn-ea"/>
                          <a:cs typeface="+mn-cs"/>
                        </a:rPr>
                        <a:t>Chrysler Group LLC</a:t>
                      </a:r>
                      <a:endParaRPr lang="en-US" sz="1100" dirty="0"/>
                    </a:p>
                  </a:txBody>
                  <a:tcPr/>
                </a:tc>
                <a:tc>
                  <a:txBody>
                    <a:bodyPr/>
                    <a:lstStyle/>
                    <a:p>
                      <a:pPr algn="ctr"/>
                      <a:r>
                        <a:rPr lang="en-US" sz="1100" dirty="0" err="1" smtClean="0"/>
                        <a:t>IndyCar</a:t>
                      </a:r>
                      <a:endParaRPr lang="en-US" sz="1100" dirty="0"/>
                    </a:p>
                  </a:txBody>
                  <a:tcPr/>
                </a:tc>
              </a:tr>
              <a:tr h="145627">
                <a:tc>
                  <a:txBody>
                    <a:bodyPr/>
                    <a:lstStyle/>
                    <a:p>
                      <a:r>
                        <a:rPr lang="en-US" sz="1100" dirty="0" smtClean="0"/>
                        <a:t>Prior Issuer</a:t>
                      </a:r>
                    </a:p>
                  </a:txBody>
                  <a:tcPr/>
                </a:tc>
                <a:tc>
                  <a:txBody>
                    <a:bodyPr/>
                    <a:lstStyle/>
                    <a:p>
                      <a:pPr algn="ctr"/>
                      <a:r>
                        <a:rPr lang="en-US" sz="1100" dirty="0" smtClean="0"/>
                        <a:t>Bank</a:t>
                      </a:r>
                      <a:r>
                        <a:rPr lang="en-US" sz="1100" baseline="0" dirty="0" smtClean="0"/>
                        <a:t> of America</a:t>
                      </a:r>
                      <a:endParaRPr lang="en-US" sz="1100" dirty="0"/>
                    </a:p>
                  </a:txBody>
                  <a:tcPr/>
                </a:tc>
                <a:tc>
                  <a:txBody>
                    <a:bodyPr/>
                    <a:lstStyle/>
                    <a:p>
                      <a:pPr algn="ctr"/>
                      <a:r>
                        <a:rPr lang="en-US" sz="1100" dirty="0" smtClean="0"/>
                        <a:t>Chase</a:t>
                      </a:r>
                      <a:endParaRPr lang="en-US" sz="1100" dirty="0"/>
                    </a:p>
                  </a:txBody>
                  <a:tcPr/>
                </a:tc>
                <a:tc>
                  <a:txBody>
                    <a:bodyPr/>
                    <a:lstStyle/>
                    <a:p>
                      <a:pPr algn="ctr"/>
                      <a:endParaRPr lang="en-US" sz="1100" dirty="0"/>
                    </a:p>
                  </a:txBody>
                  <a:tcPr/>
                </a:tc>
                <a:tc>
                  <a:txBody>
                    <a:bodyPr/>
                    <a:lstStyle/>
                    <a:p>
                      <a:pPr algn="ctr"/>
                      <a:r>
                        <a:rPr lang="en-US" sz="1100" dirty="0" smtClean="0"/>
                        <a:t>Chase</a:t>
                      </a:r>
                      <a:endParaRPr lang="en-US" sz="1100" dirty="0"/>
                    </a:p>
                  </a:txBody>
                  <a:tcPr/>
                </a:tc>
                <a:tc>
                  <a:txBody>
                    <a:bodyPr/>
                    <a:lstStyle/>
                    <a:p>
                      <a:pPr algn="ctr"/>
                      <a:r>
                        <a:rPr lang="en-US" sz="1100" dirty="0" smtClean="0"/>
                        <a:t>Bank of America</a:t>
                      </a:r>
                      <a:endParaRPr lang="en-US" sz="1100" dirty="0"/>
                    </a:p>
                  </a:txBody>
                  <a:tcPr/>
                </a:tc>
                <a:tc>
                  <a:txBody>
                    <a:bodyPr/>
                    <a:lstStyle/>
                    <a:p>
                      <a:pPr algn="ctr"/>
                      <a:r>
                        <a:rPr lang="en-US" sz="1100" dirty="0" smtClean="0"/>
                        <a:t>Bank</a:t>
                      </a:r>
                      <a:r>
                        <a:rPr lang="en-US" sz="1100" baseline="0" dirty="0" smtClean="0"/>
                        <a:t> of America</a:t>
                      </a:r>
                      <a:endParaRPr lang="en-US" sz="1100" dirty="0"/>
                    </a:p>
                  </a:txBody>
                  <a:tcPr/>
                </a:tc>
              </a:tr>
              <a:tr h="145627">
                <a:tc>
                  <a:txBody>
                    <a:bodyPr/>
                    <a:lstStyle/>
                    <a:p>
                      <a:r>
                        <a:rPr lang="en-US" sz="1100" dirty="0" smtClean="0"/>
                        <a:t>New Issuer</a:t>
                      </a:r>
                      <a:endParaRPr lang="en-US" sz="1100" dirty="0"/>
                    </a:p>
                  </a:txBody>
                  <a:tcPr/>
                </a:tc>
                <a:tc>
                  <a:txBody>
                    <a:bodyPr/>
                    <a:lstStyle/>
                    <a:p>
                      <a:pPr algn="ctr"/>
                      <a:r>
                        <a:rPr lang="en-US" sz="1100" dirty="0" smtClean="0"/>
                        <a:t>US Bank</a:t>
                      </a:r>
                      <a:endParaRPr lang="en-US" sz="1100" dirty="0"/>
                    </a:p>
                  </a:txBody>
                  <a:tcPr/>
                </a:tc>
                <a:tc>
                  <a:txBody>
                    <a:bodyPr/>
                    <a:lstStyle/>
                    <a:p>
                      <a:pPr algn="ctr"/>
                      <a:r>
                        <a:rPr lang="en-US" sz="1100" dirty="0" smtClean="0"/>
                        <a:t>FNBO</a:t>
                      </a:r>
                      <a:endParaRPr lang="en-US" sz="1100" dirty="0"/>
                    </a:p>
                  </a:txBody>
                  <a:tcPr/>
                </a:tc>
                <a:tc>
                  <a:txBody>
                    <a:bodyPr/>
                    <a:lstStyle/>
                    <a:p>
                      <a:pPr algn="ctr"/>
                      <a:r>
                        <a:rPr lang="en-US" sz="1100" dirty="0" smtClean="0"/>
                        <a:t>Discover</a:t>
                      </a:r>
                      <a:endParaRPr lang="en-US" sz="1100" dirty="0"/>
                    </a:p>
                  </a:txBody>
                  <a:tcPr/>
                </a:tc>
                <a:tc>
                  <a:txBody>
                    <a:bodyPr/>
                    <a:lstStyle/>
                    <a:p>
                      <a:pPr algn="ctr"/>
                      <a:r>
                        <a:rPr lang="en-US" sz="1100" dirty="0" smtClean="0"/>
                        <a:t>GE Capital</a:t>
                      </a:r>
                      <a:endParaRPr lang="en-US" sz="1100" dirty="0"/>
                    </a:p>
                  </a:txBody>
                  <a:tcPr/>
                </a:tc>
                <a:tc>
                  <a:txBody>
                    <a:bodyPr/>
                    <a:lstStyle/>
                    <a:p>
                      <a:pPr algn="ctr"/>
                      <a:r>
                        <a:rPr lang="en-US" sz="1100" dirty="0" smtClean="0"/>
                        <a:t>FNBO</a:t>
                      </a:r>
                      <a:endParaRPr lang="en-US" sz="1100" dirty="0"/>
                    </a:p>
                  </a:txBody>
                  <a:tcPr/>
                </a:tc>
                <a:tc>
                  <a:txBody>
                    <a:bodyPr/>
                    <a:lstStyle/>
                    <a:p>
                      <a:pPr algn="ctr"/>
                      <a:r>
                        <a:rPr lang="en-US" sz="1100" dirty="0" smtClean="0"/>
                        <a:t>FNBO</a:t>
                      </a:r>
                      <a:endParaRPr lang="en-US" sz="1100"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69100457"/>
              </p:ext>
            </p:extLst>
          </p:nvPr>
        </p:nvGraphicFramePr>
        <p:xfrm>
          <a:off x="76202" y="5516880"/>
          <a:ext cx="8991597" cy="883920"/>
        </p:xfrm>
        <a:graphic>
          <a:graphicData uri="http://schemas.openxmlformats.org/drawingml/2006/table">
            <a:tbl>
              <a:tblPr firstRow="1" bandRow="1">
                <a:tableStyleId>{5940675A-B579-460E-94D1-54222C63F5DA}</a:tableStyleId>
              </a:tblPr>
              <a:tblGrid>
                <a:gridCol w="880467"/>
                <a:gridCol w="1351855"/>
                <a:gridCol w="1351855"/>
                <a:gridCol w="1351855"/>
                <a:gridCol w="1351855"/>
                <a:gridCol w="1351855"/>
                <a:gridCol w="1351855"/>
              </a:tblGrid>
              <a:tr h="145627">
                <a:tc>
                  <a:txBody>
                    <a:bodyPr/>
                    <a:lstStyle/>
                    <a:p>
                      <a:r>
                        <a:rPr lang="en-US" sz="1000" dirty="0" smtClean="0"/>
                        <a:t>Program</a:t>
                      </a:r>
                    </a:p>
                  </a:txBody>
                  <a:tcPr/>
                </a:tc>
                <a:tc>
                  <a:txBody>
                    <a:bodyPr/>
                    <a:lstStyle/>
                    <a:p>
                      <a:pPr algn="ctr"/>
                      <a:r>
                        <a:rPr lang="en-US" sz="1000" dirty="0" smtClean="0"/>
                        <a:t>American Legion</a:t>
                      </a:r>
                      <a:endParaRPr lang="en-US" sz="1000" dirty="0"/>
                    </a:p>
                  </a:txBody>
                  <a:tcPr/>
                </a:tc>
                <a:tc>
                  <a:txBody>
                    <a:bodyPr/>
                    <a:lstStyle/>
                    <a:p>
                      <a:pPr algn="ctr"/>
                      <a:r>
                        <a:rPr lang="en-US" sz="1000" dirty="0" smtClean="0"/>
                        <a:t>Harvard University</a:t>
                      </a:r>
                      <a:endParaRPr lang="en-US" sz="1000" dirty="0"/>
                    </a:p>
                  </a:txBody>
                  <a:tcPr/>
                </a:tc>
                <a:tc>
                  <a:txBody>
                    <a:bodyPr/>
                    <a:lstStyle/>
                    <a:p>
                      <a:pPr algn="ctr"/>
                      <a:r>
                        <a:rPr lang="en-US" sz="1000" dirty="0" smtClean="0"/>
                        <a:t>Ducks</a:t>
                      </a:r>
                      <a:r>
                        <a:rPr lang="en-US" sz="1000" baseline="0" dirty="0" smtClean="0"/>
                        <a:t> Unlimited</a:t>
                      </a:r>
                      <a:endParaRPr lang="en-US" sz="1000" dirty="0"/>
                    </a:p>
                  </a:txBody>
                  <a:tcPr/>
                </a:tc>
                <a:tc>
                  <a:txBody>
                    <a:bodyPr/>
                    <a:lstStyle/>
                    <a:p>
                      <a:pPr algn="ctr"/>
                      <a:r>
                        <a:rPr lang="en-US" sz="1000" dirty="0" smtClean="0"/>
                        <a:t>Norwich</a:t>
                      </a:r>
                      <a:r>
                        <a:rPr lang="en-US" sz="1000" baseline="0" dirty="0" smtClean="0"/>
                        <a:t> University</a:t>
                      </a:r>
                      <a:endParaRPr lang="en-US" sz="1000" dirty="0"/>
                    </a:p>
                  </a:txBody>
                  <a:tcPr/>
                </a:tc>
                <a:tc>
                  <a:txBody>
                    <a:bodyPr/>
                    <a:lstStyle/>
                    <a:p>
                      <a:pPr algn="ctr"/>
                      <a:r>
                        <a:rPr lang="en-US" sz="1000" dirty="0" smtClean="0"/>
                        <a:t>University of Maryland</a:t>
                      </a:r>
                      <a:endParaRPr lang="en-US" sz="1000" dirty="0"/>
                    </a:p>
                  </a:txBody>
                  <a:tcPr/>
                </a:tc>
                <a:tc>
                  <a:txBody>
                    <a:bodyPr/>
                    <a:lstStyle/>
                    <a:p>
                      <a:pPr algn="ctr"/>
                      <a:r>
                        <a:rPr lang="en-US" sz="1000" dirty="0" smtClean="0"/>
                        <a:t>Ole Miss</a:t>
                      </a:r>
                      <a:endParaRPr lang="en-US" sz="1000" dirty="0"/>
                    </a:p>
                  </a:txBody>
                  <a:tcPr/>
                </a:tc>
              </a:tr>
              <a:tr h="145627">
                <a:tc>
                  <a:txBody>
                    <a:bodyPr/>
                    <a:lstStyle/>
                    <a:p>
                      <a:r>
                        <a:rPr lang="en-US" sz="1000" dirty="0" smtClean="0"/>
                        <a:t>Prior Issuer</a:t>
                      </a:r>
                    </a:p>
                  </a:txBody>
                  <a:tcPr/>
                </a:tc>
                <a:tc>
                  <a:txBody>
                    <a:bodyPr/>
                    <a:lstStyle/>
                    <a:p>
                      <a:pPr algn="ctr"/>
                      <a:r>
                        <a:rPr lang="en-US" sz="1000" dirty="0" smtClean="0"/>
                        <a:t>Bank</a:t>
                      </a:r>
                      <a:r>
                        <a:rPr lang="en-US" sz="1000" baseline="0" dirty="0" smtClean="0"/>
                        <a:t> of America</a:t>
                      </a:r>
                      <a:endParaRPr lang="en-US" sz="1000" dirty="0"/>
                    </a:p>
                  </a:txBody>
                  <a:tcPr/>
                </a:tc>
                <a:tc>
                  <a:txBody>
                    <a:bodyPr/>
                    <a:lstStyle/>
                    <a:p>
                      <a:pPr algn="ctr"/>
                      <a:r>
                        <a:rPr lang="en-US" sz="1000" dirty="0" smtClean="0"/>
                        <a:t>Barclaycard</a:t>
                      </a:r>
                      <a:endParaRPr lang="en-US" sz="1000" dirty="0"/>
                    </a:p>
                  </a:txBody>
                  <a:tcPr/>
                </a:tc>
                <a:tc>
                  <a:txBody>
                    <a:bodyPr/>
                    <a:lstStyle/>
                    <a:p>
                      <a:pPr algn="ctr"/>
                      <a:r>
                        <a:rPr lang="en-US" sz="1000" dirty="0" smtClean="0"/>
                        <a:t>Bank of America</a:t>
                      </a:r>
                      <a:endParaRPr lang="en-US" sz="1000" dirty="0"/>
                    </a:p>
                  </a:txBody>
                  <a:tcPr/>
                </a:tc>
                <a:tc>
                  <a:txBody>
                    <a:bodyPr/>
                    <a:lstStyle/>
                    <a:p>
                      <a:pPr algn="ctr"/>
                      <a:r>
                        <a:rPr lang="en-US" sz="1000" dirty="0" smtClean="0"/>
                        <a:t>Bank of America</a:t>
                      </a:r>
                      <a:endParaRPr lang="en-US" sz="1000" dirty="0"/>
                    </a:p>
                  </a:txBody>
                  <a:tcPr/>
                </a:tc>
                <a:tc>
                  <a:txBody>
                    <a:bodyPr/>
                    <a:lstStyle/>
                    <a:p>
                      <a:pPr algn="ctr"/>
                      <a:r>
                        <a:rPr lang="en-US" sz="1000" dirty="0" smtClean="0"/>
                        <a:t>Chase</a:t>
                      </a:r>
                      <a:endParaRPr lang="en-US" sz="1000" dirty="0"/>
                    </a:p>
                  </a:txBody>
                  <a:tcPr/>
                </a:tc>
                <a:tc>
                  <a:txBody>
                    <a:bodyPr/>
                    <a:lstStyle/>
                    <a:p>
                      <a:pPr algn="ctr"/>
                      <a:r>
                        <a:rPr lang="en-US" sz="1000" dirty="0" smtClean="0"/>
                        <a:t>Bank of</a:t>
                      </a:r>
                      <a:r>
                        <a:rPr lang="en-US" sz="1000" baseline="0" dirty="0" smtClean="0"/>
                        <a:t> America</a:t>
                      </a:r>
                      <a:endParaRPr lang="en-US" sz="1000" dirty="0"/>
                    </a:p>
                  </a:txBody>
                  <a:tcPr/>
                </a:tc>
              </a:tr>
              <a:tr h="145627">
                <a:tc>
                  <a:txBody>
                    <a:bodyPr/>
                    <a:lstStyle/>
                    <a:p>
                      <a:r>
                        <a:rPr lang="en-US" sz="1000" dirty="0" smtClean="0"/>
                        <a:t>New Issuer</a:t>
                      </a:r>
                      <a:endParaRPr lang="en-US" sz="1000" dirty="0"/>
                    </a:p>
                  </a:txBody>
                  <a:tcPr/>
                </a:tc>
                <a:tc>
                  <a:txBody>
                    <a:bodyPr/>
                    <a:lstStyle/>
                    <a:p>
                      <a:pPr algn="ctr"/>
                      <a:r>
                        <a:rPr lang="en-US" sz="1000" dirty="0" smtClean="0"/>
                        <a:t>USAA</a:t>
                      </a:r>
                      <a:endParaRPr lang="en-US" sz="1000" dirty="0"/>
                    </a:p>
                  </a:txBody>
                  <a:tcPr/>
                </a:tc>
                <a:tc>
                  <a:txBody>
                    <a:bodyPr/>
                    <a:lstStyle/>
                    <a:p>
                      <a:pPr algn="ctr"/>
                      <a:r>
                        <a:rPr lang="en-US" sz="1000" dirty="0" smtClean="0"/>
                        <a:t>Harvard</a:t>
                      </a:r>
                      <a:r>
                        <a:rPr lang="en-US" sz="1000" baseline="0" dirty="0" smtClean="0"/>
                        <a:t> CU</a:t>
                      </a:r>
                      <a:endParaRPr lang="en-US" sz="1000" dirty="0"/>
                    </a:p>
                  </a:txBody>
                  <a:tcPr/>
                </a:tc>
                <a:tc>
                  <a:txBody>
                    <a:bodyPr/>
                    <a:lstStyle/>
                    <a:p>
                      <a:pPr algn="ctr"/>
                      <a:r>
                        <a:rPr lang="en-US" sz="1000" dirty="0" smtClean="0"/>
                        <a:t>Discover</a:t>
                      </a:r>
                      <a:endParaRPr lang="en-US" sz="1000" dirty="0"/>
                    </a:p>
                  </a:txBody>
                  <a:tcPr/>
                </a:tc>
                <a:tc>
                  <a:txBody>
                    <a:bodyPr/>
                    <a:lstStyle/>
                    <a:p>
                      <a:pPr algn="ctr"/>
                      <a:r>
                        <a:rPr lang="en-US" sz="1000" dirty="0" smtClean="0"/>
                        <a:t>USAA</a:t>
                      </a:r>
                      <a:endParaRPr lang="en-US" sz="1000" dirty="0"/>
                    </a:p>
                  </a:txBody>
                  <a:tcPr/>
                </a:tc>
                <a:tc>
                  <a:txBody>
                    <a:bodyPr/>
                    <a:lstStyle/>
                    <a:p>
                      <a:pPr algn="ctr"/>
                      <a:r>
                        <a:rPr lang="en-US" sz="1000" dirty="0" smtClean="0"/>
                        <a:t>Capital One</a:t>
                      </a:r>
                      <a:endParaRPr lang="en-US" sz="1000" dirty="0"/>
                    </a:p>
                  </a:txBody>
                  <a:tcPr/>
                </a:tc>
                <a:tc>
                  <a:txBody>
                    <a:bodyPr/>
                    <a:lstStyle/>
                    <a:p>
                      <a:pPr algn="ctr"/>
                      <a:r>
                        <a:rPr lang="en-US" sz="1000" dirty="0" smtClean="0"/>
                        <a:t>Capital One</a:t>
                      </a:r>
                      <a:endParaRPr lang="en-US" sz="1000" dirty="0"/>
                    </a:p>
                  </a:txBody>
                  <a:tcPr/>
                </a:tc>
              </a:tr>
            </a:tbl>
          </a:graphicData>
        </a:graphic>
      </p:graphicFrame>
      <p:grpSp>
        <p:nvGrpSpPr>
          <p:cNvPr id="7" name="Group 6"/>
          <p:cNvGrpSpPr/>
          <p:nvPr/>
        </p:nvGrpSpPr>
        <p:grpSpPr>
          <a:xfrm>
            <a:off x="1120554" y="4603683"/>
            <a:ext cx="7845714" cy="730317"/>
            <a:chOff x="1120554" y="4788163"/>
            <a:chExt cx="7845714" cy="730317"/>
          </a:xfrm>
        </p:grpSpPr>
        <p:pic>
          <p:nvPicPr>
            <p:cNvPr id="1028"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3103" t="24643" r="26896" b="54943"/>
            <a:stretch/>
          </p:blipFill>
          <p:spPr bwMode="auto">
            <a:xfrm>
              <a:off x="7863357" y="4800600"/>
              <a:ext cx="1102911" cy="70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449" t="24643" r="26896" b="54943"/>
            <a:stretch/>
          </p:blipFill>
          <p:spPr bwMode="auto">
            <a:xfrm>
              <a:off x="6477000" y="4788163"/>
              <a:ext cx="1088885" cy="706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8160" t="38804" r="28851" b="37287"/>
            <a:stretch/>
          </p:blipFill>
          <p:spPr bwMode="auto">
            <a:xfrm>
              <a:off x="5159515" y="4810705"/>
              <a:ext cx="1088885" cy="70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62222" t="43612" r="26977" b="45225"/>
            <a:stretch/>
          </p:blipFill>
          <p:spPr bwMode="auto">
            <a:xfrm>
              <a:off x="1120554" y="4810705"/>
              <a:ext cx="1089246" cy="70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rotWithShape="1">
            <a:blip r:embed="rId6">
              <a:extLst>
                <a:ext uri="{28A0092B-C50C-407E-A947-70E740481C1C}">
                  <a14:useLocalDpi xmlns:a14="http://schemas.microsoft.com/office/drawing/2010/main" val="0"/>
                </a:ext>
              </a:extLst>
            </a:blip>
            <a:srcRect l="60115" t="29126" r="22306" b="53218"/>
            <a:stretch/>
          </p:blipFill>
          <p:spPr bwMode="auto">
            <a:xfrm>
              <a:off x="3802030" y="4828305"/>
              <a:ext cx="1062076" cy="666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rotWithShape="1">
            <a:blip r:embed="rId7">
              <a:extLst>
                <a:ext uri="{28A0092B-C50C-407E-A947-70E740481C1C}">
                  <a14:useLocalDpi xmlns:a14="http://schemas.microsoft.com/office/drawing/2010/main" val="0"/>
                </a:ext>
              </a:extLst>
            </a:blip>
            <a:srcRect l="42222" t="26552" r="43219" b="59442"/>
            <a:stretch/>
          </p:blipFill>
          <p:spPr bwMode="auto">
            <a:xfrm>
              <a:off x="2500148" y="4836291"/>
              <a:ext cx="1081252" cy="650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Group 7"/>
          <p:cNvGrpSpPr/>
          <p:nvPr/>
        </p:nvGrpSpPr>
        <p:grpSpPr>
          <a:xfrm>
            <a:off x="1053386" y="1883978"/>
            <a:ext cx="7838977" cy="735605"/>
            <a:chOff x="1053386" y="1883978"/>
            <a:chExt cx="7838977" cy="735605"/>
          </a:xfrm>
        </p:grpSpPr>
        <p:pic>
          <p:nvPicPr>
            <p:cNvPr id="102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50000" t="26791" r="32558" b="55596"/>
            <a:stretch/>
          </p:blipFill>
          <p:spPr bwMode="auto">
            <a:xfrm>
              <a:off x="2385237" y="1883979"/>
              <a:ext cx="1119963" cy="706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l="67084" t="25108" r="24444" b="65778"/>
            <a:stretch/>
          </p:blipFill>
          <p:spPr bwMode="auto">
            <a:xfrm>
              <a:off x="7848600" y="1883978"/>
              <a:ext cx="1043763" cy="701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10">
              <a:extLst>
                <a:ext uri="{28A0092B-C50C-407E-A947-70E740481C1C}">
                  <a14:useLocalDpi xmlns:a14="http://schemas.microsoft.com/office/drawing/2010/main" val="0"/>
                </a:ext>
              </a:extLst>
            </a:blip>
            <a:srcRect l="63889" t="29494" r="22306" b="55977"/>
            <a:stretch/>
          </p:blipFill>
          <p:spPr bwMode="auto">
            <a:xfrm>
              <a:off x="5148450" y="1908166"/>
              <a:ext cx="1081557" cy="71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11">
              <a:extLst>
                <a:ext uri="{28A0092B-C50C-407E-A947-70E740481C1C}">
                  <a14:useLocalDpi xmlns:a14="http://schemas.microsoft.com/office/drawing/2010/main" val="0"/>
                </a:ext>
              </a:extLst>
            </a:blip>
            <a:srcRect l="15862" t="10000" r="71193" b="84666"/>
            <a:stretch/>
          </p:blipFill>
          <p:spPr bwMode="auto">
            <a:xfrm>
              <a:off x="3733800" y="2109562"/>
              <a:ext cx="1198537" cy="308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rotWithShape="1">
            <a:blip r:embed="rId12">
              <a:extLst>
                <a:ext uri="{28A0092B-C50C-407E-A947-70E740481C1C}">
                  <a14:useLocalDpi xmlns:a14="http://schemas.microsoft.com/office/drawing/2010/main" val="0"/>
                </a:ext>
              </a:extLst>
            </a:blip>
            <a:srcRect l="45862" t="51379" r="44368" b="39609"/>
            <a:stretch/>
          </p:blipFill>
          <p:spPr bwMode="auto">
            <a:xfrm>
              <a:off x="6477000" y="1908167"/>
              <a:ext cx="1097776" cy="682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rotWithShape="1">
            <a:blip r:embed="rId13">
              <a:extLst>
                <a:ext uri="{28A0092B-C50C-407E-A947-70E740481C1C}">
                  <a14:useLocalDpi xmlns:a14="http://schemas.microsoft.com/office/drawing/2010/main" val="0"/>
                </a:ext>
              </a:extLst>
            </a:blip>
            <a:srcRect l="35747" t="51747" r="54483" b="38874"/>
            <a:stretch/>
          </p:blipFill>
          <p:spPr bwMode="auto">
            <a:xfrm>
              <a:off x="1053386" y="1889068"/>
              <a:ext cx="1169552" cy="701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369928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idx="4294967295"/>
          </p:nvPr>
        </p:nvSpPr>
        <p:spPr/>
        <p:txBody>
          <a:bodyPr/>
          <a:lstStyle/>
          <a:p>
            <a:r>
              <a:rPr lang="en-US" sz="2000" dirty="0" smtClean="0"/>
              <a:t>Issuer profitability continues to improve</a:t>
            </a:r>
          </a:p>
        </p:txBody>
      </p:sp>
      <p:cxnSp>
        <p:nvCxnSpPr>
          <p:cNvPr id="4" name="Straight Connector 3"/>
          <p:cNvCxnSpPr/>
          <p:nvPr/>
        </p:nvCxnSpPr>
        <p:spPr>
          <a:xfrm rot="16200000" flipH="1">
            <a:off x="1905594" y="3779838"/>
            <a:ext cx="557847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28600" y="3626888"/>
            <a:ext cx="8686800" cy="158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390" name="TextBox 4"/>
          <p:cNvSpPr txBox="1">
            <a:spLocks noChangeArrowheads="1"/>
          </p:cNvSpPr>
          <p:nvPr/>
        </p:nvSpPr>
        <p:spPr bwMode="auto">
          <a:xfrm>
            <a:off x="7239000" y="3426768"/>
            <a:ext cx="1981200" cy="215444"/>
          </a:xfrm>
          <a:prstGeom prst="rect">
            <a:avLst/>
          </a:prstGeom>
          <a:noFill/>
          <a:ln w="9525">
            <a:noFill/>
            <a:miter lim="800000"/>
            <a:headEnd/>
            <a:tailEnd/>
          </a:ln>
        </p:spPr>
        <p:txBody>
          <a:bodyPr wrap="square">
            <a:spAutoFit/>
          </a:bodyPr>
          <a:lstStyle/>
          <a:p>
            <a:r>
              <a:rPr lang="en-US" sz="800" dirty="0">
                <a:latin typeface="Arial" pitchFamily="34" charset="0"/>
                <a:cs typeface="Arial" pitchFamily="34" charset="0"/>
              </a:rPr>
              <a:t>Source: Company financial reports</a:t>
            </a:r>
          </a:p>
        </p:txBody>
      </p:sp>
      <p:sp>
        <p:nvSpPr>
          <p:cNvPr id="12" name="Rectangle 3"/>
          <p:cNvSpPr txBox="1">
            <a:spLocks/>
          </p:cNvSpPr>
          <p:nvPr/>
        </p:nvSpPr>
        <p:spPr bwMode="auto">
          <a:xfrm>
            <a:off x="76200" y="1066800"/>
            <a:ext cx="4495800" cy="2505301"/>
          </a:xfrm>
          <a:prstGeom prst="rect">
            <a:avLst/>
          </a:prstGeom>
          <a:noFill/>
          <a:ln>
            <a:miter lim="800000"/>
            <a:headEnd/>
            <a:tailEnd/>
          </a:ln>
        </p:spPr>
        <p:txBody>
          <a:bodyPr wrap="square">
            <a:spAutoFit/>
          </a:bodyPr>
          <a:lstStyle/>
          <a:p>
            <a:pPr marL="285750" indent="-285750" eaLnBrk="0" hangingPunct="0">
              <a:lnSpc>
                <a:spcPct val="80000"/>
              </a:lnSpc>
              <a:spcBef>
                <a:spcPts val="0"/>
              </a:spcBef>
              <a:buFont typeface="Wingdings" pitchFamily="2" charset="2"/>
              <a:buChar char="Ø"/>
              <a:defRPr/>
            </a:pPr>
            <a:r>
              <a:rPr lang="en-US" sz="1400" dirty="0" smtClean="0">
                <a:latin typeface="+mn-lt"/>
                <a:cs typeface="+mn-cs"/>
              </a:rPr>
              <a:t>Charge-off rates have leveled off in Q2-Q4 2012 after declining steadily for over 2 years. Losses have returned to near historical levels after a large spike during the 2008-2009 recession.</a:t>
            </a:r>
          </a:p>
          <a:p>
            <a:pPr marL="285750" indent="-285750" eaLnBrk="0" hangingPunct="0">
              <a:lnSpc>
                <a:spcPct val="80000"/>
              </a:lnSpc>
              <a:spcBef>
                <a:spcPts val="0"/>
              </a:spcBef>
              <a:buFont typeface="Wingdings" pitchFamily="2" charset="2"/>
              <a:buChar char="Ø"/>
              <a:defRPr/>
            </a:pPr>
            <a:endParaRPr lang="en-US" sz="1400" dirty="0" smtClean="0">
              <a:latin typeface="+mn-lt"/>
              <a:cs typeface="+mn-cs"/>
            </a:endParaRPr>
          </a:p>
          <a:p>
            <a:pPr marL="285750" indent="-285750" eaLnBrk="0" hangingPunct="0">
              <a:lnSpc>
                <a:spcPct val="80000"/>
              </a:lnSpc>
              <a:spcBef>
                <a:spcPts val="0"/>
              </a:spcBef>
              <a:buFont typeface="Wingdings" pitchFamily="2" charset="2"/>
              <a:buChar char="Ø"/>
              <a:defRPr/>
            </a:pPr>
            <a:r>
              <a:rPr lang="en-US" sz="1400" dirty="0" smtClean="0">
                <a:latin typeface="+mn-lt"/>
                <a:cs typeface="+mn-cs"/>
              </a:rPr>
              <a:t>Net income has improved industry wide over the past 18 months as loan loss reserves have been released. </a:t>
            </a:r>
            <a:r>
              <a:rPr lang="en-US" sz="1400" dirty="0">
                <a:latin typeface="+mn-lt"/>
                <a:cs typeface="+mn-cs"/>
              </a:rPr>
              <a:t>C</a:t>
            </a:r>
            <a:r>
              <a:rPr lang="en-US" sz="1400" dirty="0" smtClean="0">
                <a:latin typeface="+mn-lt"/>
                <a:cs typeface="+mn-cs"/>
              </a:rPr>
              <a:t>urrently Net Income for most issuers remains flat in 2012.</a:t>
            </a:r>
          </a:p>
          <a:p>
            <a:pPr marL="285750" indent="-285750" eaLnBrk="0" hangingPunct="0">
              <a:lnSpc>
                <a:spcPct val="80000"/>
              </a:lnSpc>
              <a:spcBef>
                <a:spcPts val="0"/>
              </a:spcBef>
              <a:buFont typeface="Wingdings" pitchFamily="2" charset="2"/>
              <a:buChar char="Ø"/>
              <a:defRPr/>
            </a:pPr>
            <a:endParaRPr lang="en-US" sz="1400" dirty="0" smtClean="0">
              <a:latin typeface="+mn-lt"/>
              <a:cs typeface="+mn-cs"/>
            </a:endParaRPr>
          </a:p>
          <a:p>
            <a:pPr marL="285750" indent="-285750" eaLnBrk="0" hangingPunct="0">
              <a:lnSpc>
                <a:spcPct val="80000"/>
              </a:lnSpc>
              <a:spcBef>
                <a:spcPts val="0"/>
              </a:spcBef>
              <a:buFont typeface="Wingdings" pitchFamily="2" charset="2"/>
              <a:buChar char="Ø"/>
              <a:defRPr/>
            </a:pPr>
            <a:r>
              <a:rPr lang="en-US" sz="1400" dirty="0" smtClean="0">
                <a:latin typeface="+mn-lt"/>
                <a:cs typeface="+mn-cs"/>
              </a:rPr>
              <a:t>While profitability has improved significantly, new account acquisition remains a challenge. Chase acquisition is 50% below pre-recession levels bank wide and has remained steady through Q3 2012.</a:t>
            </a:r>
            <a:endParaRPr lang="en-US" sz="1400" dirty="0">
              <a:latin typeface="+mn-lt"/>
              <a:cs typeface="+mn-cs"/>
            </a:endParaRPr>
          </a:p>
        </p:txBody>
      </p:sp>
      <p:sp>
        <p:nvSpPr>
          <p:cNvPr id="16396" name="TextBox 4"/>
          <p:cNvSpPr txBox="1">
            <a:spLocks noChangeArrowheads="1"/>
          </p:cNvSpPr>
          <p:nvPr/>
        </p:nvSpPr>
        <p:spPr bwMode="auto">
          <a:xfrm>
            <a:off x="2133600" y="6474768"/>
            <a:ext cx="2362200" cy="215444"/>
          </a:xfrm>
          <a:prstGeom prst="rect">
            <a:avLst/>
          </a:prstGeom>
          <a:noFill/>
          <a:ln w="9525">
            <a:noFill/>
            <a:miter lim="800000"/>
            <a:headEnd/>
            <a:tailEnd/>
          </a:ln>
        </p:spPr>
        <p:txBody>
          <a:bodyPr>
            <a:spAutoFit/>
          </a:bodyPr>
          <a:lstStyle/>
          <a:p>
            <a:pPr algn="r"/>
            <a:r>
              <a:rPr lang="en-US" sz="800" dirty="0"/>
              <a:t>Source: Company financial reports</a:t>
            </a:r>
          </a:p>
        </p:txBody>
      </p:sp>
      <p:sp>
        <p:nvSpPr>
          <p:cNvPr id="14" name="TextBox 4"/>
          <p:cNvSpPr txBox="1">
            <a:spLocks noChangeArrowheads="1"/>
          </p:cNvSpPr>
          <p:nvPr/>
        </p:nvSpPr>
        <p:spPr bwMode="auto">
          <a:xfrm>
            <a:off x="4771016" y="6474768"/>
            <a:ext cx="4372984" cy="215444"/>
          </a:xfrm>
          <a:prstGeom prst="rect">
            <a:avLst/>
          </a:prstGeom>
          <a:noFill/>
          <a:ln w="9525">
            <a:noFill/>
            <a:miter lim="800000"/>
            <a:headEnd/>
            <a:tailEnd/>
          </a:ln>
        </p:spPr>
        <p:txBody>
          <a:bodyPr wrap="square">
            <a:spAutoFit/>
          </a:bodyPr>
          <a:lstStyle/>
          <a:p>
            <a:r>
              <a:rPr lang="en-US" sz="800" dirty="0" smtClean="0"/>
              <a:t>Source: Issuer </a:t>
            </a:r>
            <a:r>
              <a:rPr lang="en-US" sz="800" dirty="0"/>
              <a:t>f</a:t>
            </a:r>
            <a:r>
              <a:rPr lang="en-US" sz="800" dirty="0" smtClean="0"/>
              <a:t>inancial reports</a:t>
            </a:r>
            <a:endParaRPr lang="en-US" sz="800" dirty="0"/>
          </a:p>
        </p:txBody>
      </p:sp>
      <p:sp>
        <p:nvSpPr>
          <p:cNvPr id="13" name="Slide Number Placeholder 3"/>
          <p:cNvSpPr txBox="1">
            <a:spLocks noGrp="1"/>
          </p:cNvSpPr>
          <p:nvPr/>
        </p:nvSpPr>
        <p:spPr>
          <a:xfrm>
            <a:off x="8145462" y="6492875"/>
            <a:ext cx="998538" cy="365125"/>
          </a:xfrm>
          <a:prstGeom prst="rect">
            <a:avLst/>
          </a:prstGeom>
          <a:noFill/>
          <a:ln>
            <a:noFill/>
          </a:ln>
        </p:spPr>
        <p:txBody>
          <a:bodyPr lIns="91429" tIns="45714" rIns="91429" bIns="45714" anchor="ctr"/>
          <a:lstStyle/>
          <a:p>
            <a:pPr algn="r" defTabSz="914293" fontAlgn="auto">
              <a:spcBef>
                <a:spcPts val="0"/>
              </a:spcBef>
              <a:spcAft>
                <a:spcPts val="0"/>
              </a:spcAft>
              <a:defRPr/>
            </a:pPr>
            <a:fld id="{B0E0ACA4-2F56-4042-8290-DE592964B1D9}" type="slidenum">
              <a:rPr lang="en-US" sz="1100">
                <a:solidFill>
                  <a:schemeClr val="tx1">
                    <a:tint val="75000"/>
                  </a:schemeClr>
                </a:solidFill>
                <a:latin typeface="Trebuchet MS" pitchFamily="34" charset="0"/>
                <a:cs typeface="+mn-cs"/>
              </a:rPr>
              <a:pPr algn="r" defTabSz="914293" fontAlgn="auto">
                <a:spcBef>
                  <a:spcPts val="0"/>
                </a:spcBef>
                <a:spcAft>
                  <a:spcPts val="0"/>
                </a:spcAft>
                <a:defRPr/>
              </a:pPr>
              <a:t>5</a:t>
            </a:fld>
            <a:endParaRPr lang="en-US" sz="1100" dirty="0">
              <a:solidFill>
                <a:schemeClr val="tx1">
                  <a:tint val="75000"/>
                </a:schemeClr>
              </a:solidFill>
              <a:latin typeface="Trebuchet MS" pitchFamily="34" charset="0"/>
              <a:cs typeface="+mn-cs"/>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9469" y="1063625"/>
            <a:ext cx="4329126"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038600"/>
            <a:ext cx="45720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1016" y="4038600"/>
            <a:ext cx="4297579" cy="226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7426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143000"/>
            <a:ext cx="8763000" cy="1877437"/>
          </a:xfrm>
          <a:prstGeom prst="rect">
            <a:avLst/>
          </a:prstGeom>
          <a:noFill/>
        </p:spPr>
        <p:txBody>
          <a:bodyPr wrap="square" rtlCol="0">
            <a:spAutoFit/>
          </a:bodyPr>
          <a:lstStyle/>
          <a:p>
            <a:r>
              <a:rPr lang="en-US" sz="1600" dirty="0" smtClean="0">
                <a:solidFill>
                  <a:srgbClr val="1F497D">
                    <a:lumMod val="60000"/>
                    <a:lumOff val="40000"/>
                  </a:srgbClr>
                </a:solidFill>
                <a:latin typeface="Calibri"/>
              </a:rPr>
              <a:t>Although total debt has increased since the bottom of the recession, revolving debt has remained well below pre-recession levels.</a:t>
            </a:r>
          </a:p>
          <a:p>
            <a:pPr marL="292100" lvl="1" indent="-292100">
              <a:spcBef>
                <a:spcPts val="1200"/>
              </a:spcBef>
              <a:buFont typeface="Arial" pitchFamily="34" charset="0"/>
              <a:buChar char="•"/>
            </a:pPr>
            <a:r>
              <a:rPr lang="en-US" sz="1600" dirty="0" smtClean="0">
                <a:solidFill>
                  <a:prstClr val="black"/>
                </a:solidFill>
                <a:latin typeface="Calibri"/>
              </a:rPr>
              <a:t>Revolving Debt remains relatively flat over the past two years, 15%-20% below YE 2008 and has not increased even though issuer appetite for loan balances is improving.</a:t>
            </a:r>
          </a:p>
          <a:p>
            <a:pPr marL="292100" lvl="1" indent="-292100">
              <a:spcBef>
                <a:spcPts val="1200"/>
              </a:spcBef>
              <a:buFont typeface="Arial" pitchFamily="34" charset="0"/>
              <a:buChar char="•"/>
            </a:pPr>
            <a:r>
              <a:rPr lang="en-US" sz="1600" dirty="0" smtClean="0">
                <a:solidFill>
                  <a:prstClr val="black"/>
                </a:solidFill>
                <a:latin typeface="Calibri"/>
              </a:rPr>
              <a:t>After declining slightly in 2009-2010, total debt has rebounded in 2011 and 2012. We expect this trend to continue, especially as the housing market begins to rebound.</a:t>
            </a:r>
          </a:p>
        </p:txBody>
      </p:sp>
      <p:sp>
        <p:nvSpPr>
          <p:cNvPr id="5" name="Text Box 4"/>
          <p:cNvSpPr txBox="1">
            <a:spLocks noChangeArrowheads="1"/>
          </p:cNvSpPr>
          <p:nvPr/>
        </p:nvSpPr>
        <p:spPr bwMode="auto">
          <a:xfrm>
            <a:off x="2362200" y="6400800"/>
            <a:ext cx="6400800" cy="23083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r" defTabSz="914400">
              <a:defRPr/>
            </a:pPr>
            <a:r>
              <a:rPr lang="en-US" sz="900" dirty="0" smtClean="0">
                <a:solidFill>
                  <a:prstClr val="black"/>
                </a:solidFill>
              </a:rPr>
              <a:t>Sources: Federal Reserve Board</a:t>
            </a:r>
            <a:r>
              <a:rPr lang="en-US" sz="900" dirty="0">
                <a:solidFill>
                  <a:prstClr val="black"/>
                </a:solidFill>
              </a:rPr>
              <a:t> </a:t>
            </a:r>
            <a:r>
              <a:rPr lang="en-US" sz="900" dirty="0" smtClean="0">
                <a:solidFill>
                  <a:prstClr val="black"/>
                </a:solidFill>
              </a:rPr>
              <a:t>of New York</a:t>
            </a:r>
          </a:p>
        </p:txBody>
      </p:sp>
      <p:sp>
        <p:nvSpPr>
          <p:cNvPr id="7" name="Title 1"/>
          <p:cNvSpPr txBox="1">
            <a:spLocks/>
          </p:cNvSpPr>
          <p:nvPr/>
        </p:nvSpPr>
        <p:spPr bwMode="auto">
          <a:xfrm>
            <a:off x="152400" y="152400"/>
            <a:ext cx="6324600" cy="4572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lvl1pPr algn="l" defTabSz="912813" rtl="0" eaLnBrk="0" fontAlgn="base" hangingPunct="0">
              <a:spcBef>
                <a:spcPct val="0"/>
              </a:spcBef>
              <a:spcAft>
                <a:spcPct val="0"/>
              </a:spcAft>
              <a:defRPr sz="2400" kern="1200">
                <a:solidFill>
                  <a:srgbClr val="777777"/>
                </a:solidFill>
                <a:latin typeface="Century Gothic" pitchFamily="34" charset="0"/>
                <a:ea typeface="+mj-ea"/>
                <a:cs typeface="+mj-cs"/>
              </a:defRPr>
            </a:lvl1pPr>
            <a:lvl2pPr algn="l" defTabSz="912813" rtl="0" eaLnBrk="0" fontAlgn="base" hangingPunct="0">
              <a:spcBef>
                <a:spcPct val="0"/>
              </a:spcBef>
              <a:spcAft>
                <a:spcPct val="0"/>
              </a:spcAft>
              <a:defRPr sz="2400">
                <a:solidFill>
                  <a:srgbClr val="777777"/>
                </a:solidFill>
                <a:latin typeface="Century Gothic" pitchFamily="34" charset="0"/>
              </a:defRPr>
            </a:lvl2pPr>
            <a:lvl3pPr algn="l" defTabSz="912813" rtl="0" eaLnBrk="0" fontAlgn="base" hangingPunct="0">
              <a:spcBef>
                <a:spcPct val="0"/>
              </a:spcBef>
              <a:spcAft>
                <a:spcPct val="0"/>
              </a:spcAft>
              <a:defRPr sz="2400">
                <a:solidFill>
                  <a:srgbClr val="777777"/>
                </a:solidFill>
                <a:latin typeface="Century Gothic" pitchFamily="34" charset="0"/>
              </a:defRPr>
            </a:lvl3pPr>
            <a:lvl4pPr algn="l" defTabSz="912813" rtl="0" eaLnBrk="0" fontAlgn="base" hangingPunct="0">
              <a:spcBef>
                <a:spcPct val="0"/>
              </a:spcBef>
              <a:spcAft>
                <a:spcPct val="0"/>
              </a:spcAft>
              <a:defRPr sz="2400">
                <a:solidFill>
                  <a:srgbClr val="777777"/>
                </a:solidFill>
                <a:latin typeface="Century Gothic" pitchFamily="34" charset="0"/>
              </a:defRPr>
            </a:lvl4pPr>
            <a:lvl5pPr algn="l" defTabSz="912813" rtl="0" eaLnBrk="0" fontAlgn="base" hangingPunct="0">
              <a:spcBef>
                <a:spcPct val="0"/>
              </a:spcBef>
              <a:spcAft>
                <a:spcPct val="0"/>
              </a:spcAft>
              <a:defRPr sz="2400">
                <a:solidFill>
                  <a:srgbClr val="777777"/>
                </a:solidFill>
                <a:latin typeface="Century Gothic" pitchFamily="34" charset="0"/>
              </a:defRPr>
            </a:lvl5pPr>
            <a:lvl6pPr marL="457200" algn="l" defTabSz="912813" rtl="0" fontAlgn="base">
              <a:spcBef>
                <a:spcPct val="0"/>
              </a:spcBef>
              <a:spcAft>
                <a:spcPct val="0"/>
              </a:spcAft>
              <a:defRPr sz="2400">
                <a:solidFill>
                  <a:schemeClr val="tx2"/>
                </a:solidFill>
                <a:latin typeface="Century Gothic" pitchFamily="34" charset="0"/>
              </a:defRPr>
            </a:lvl6pPr>
            <a:lvl7pPr marL="914400" algn="l" defTabSz="912813" rtl="0" fontAlgn="base">
              <a:spcBef>
                <a:spcPct val="0"/>
              </a:spcBef>
              <a:spcAft>
                <a:spcPct val="0"/>
              </a:spcAft>
              <a:defRPr sz="2400">
                <a:solidFill>
                  <a:schemeClr val="tx2"/>
                </a:solidFill>
                <a:latin typeface="Century Gothic" pitchFamily="34" charset="0"/>
              </a:defRPr>
            </a:lvl7pPr>
            <a:lvl8pPr marL="1371600" algn="l" defTabSz="912813" rtl="0" fontAlgn="base">
              <a:spcBef>
                <a:spcPct val="0"/>
              </a:spcBef>
              <a:spcAft>
                <a:spcPct val="0"/>
              </a:spcAft>
              <a:defRPr sz="2400">
                <a:solidFill>
                  <a:schemeClr val="tx2"/>
                </a:solidFill>
                <a:latin typeface="Century Gothic" pitchFamily="34" charset="0"/>
              </a:defRPr>
            </a:lvl8pPr>
            <a:lvl9pPr marL="1828800" algn="l" defTabSz="912813" rtl="0" fontAlgn="base">
              <a:spcBef>
                <a:spcPct val="0"/>
              </a:spcBef>
              <a:spcAft>
                <a:spcPct val="0"/>
              </a:spcAft>
              <a:defRPr sz="2400">
                <a:solidFill>
                  <a:schemeClr val="tx2"/>
                </a:solidFill>
                <a:latin typeface="Century Gothic" pitchFamily="34" charset="0"/>
              </a:defRPr>
            </a:lvl9pPr>
          </a:lstStyle>
          <a:p>
            <a:r>
              <a:rPr lang="en-US" sz="2000" dirty="0" smtClean="0"/>
              <a:t>Consumer Credit Trend</a:t>
            </a:r>
          </a:p>
        </p:txBody>
      </p:sp>
      <p:graphicFrame>
        <p:nvGraphicFramePr>
          <p:cNvPr id="6" name="Chart 5"/>
          <p:cNvGraphicFramePr>
            <a:graphicFrameLocks/>
          </p:cNvGraphicFramePr>
          <p:nvPr>
            <p:extLst>
              <p:ext uri="{D42A27DB-BD31-4B8C-83A1-F6EECF244321}">
                <p14:modId xmlns:p14="http://schemas.microsoft.com/office/powerpoint/2010/main" val="4157713299"/>
              </p:ext>
            </p:extLst>
          </p:nvPr>
        </p:nvGraphicFramePr>
        <p:xfrm>
          <a:off x="2247900" y="3200400"/>
          <a:ext cx="4572000" cy="29908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0532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p:cNvSpPr>
          <p:nvPr/>
        </p:nvSpPr>
        <p:spPr>
          <a:xfrm>
            <a:off x="152400" y="990600"/>
            <a:ext cx="8915400" cy="5863144"/>
          </a:xfrm>
          <a:prstGeom prst="rect">
            <a:avLst/>
          </a:prstGeom>
          <a:noFill/>
          <a:ln>
            <a:noFill/>
          </a:ln>
        </p:spPr>
        <p:txBody>
          <a:bodyPr wrap="square">
            <a:spAutoFit/>
          </a:bodyPr>
          <a:lstStyle/>
          <a:p>
            <a:pPr marL="177800" indent="-58738" eaLnBrk="0" hangingPunct="0">
              <a:spcBef>
                <a:spcPts val="300"/>
              </a:spcBef>
              <a:defRPr/>
            </a:pPr>
            <a:r>
              <a:rPr lang="en-US" sz="1500" dirty="0" smtClean="0">
                <a:solidFill>
                  <a:srgbClr val="558ED5"/>
                </a:solidFill>
                <a:latin typeface="+mj-lt"/>
              </a:rPr>
              <a:t>BAC Affinity Strategy:</a:t>
            </a:r>
          </a:p>
          <a:p>
            <a:pPr marL="404812" indent="-285750" eaLnBrk="0" hangingPunct="0">
              <a:spcBef>
                <a:spcPts val="300"/>
              </a:spcBef>
              <a:buFont typeface="Arial" pitchFamily="34" charset="0"/>
              <a:buChar char="•"/>
              <a:defRPr/>
            </a:pPr>
            <a:r>
              <a:rPr lang="en-US" sz="1500" dirty="0" smtClean="0">
                <a:latin typeface="+mj-lt"/>
              </a:rPr>
              <a:t>BAC is looking to reduce the overall number of affinity programs in their portfolio from over 5,000 to &lt;500.</a:t>
            </a:r>
          </a:p>
          <a:p>
            <a:pPr marL="404812" indent="-285750" eaLnBrk="0" hangingPunct="0">
              <a:spcBef>
                <a:spcPts val="300"/>
              </a:spcBef>
              <a:buFont typeface="Arial" pitchFamily="34" charset="0"/>
              <a:buChar char="•"/>
              <a:defRPr/>
            </a:pPr>
            <a:r>
              <a:rPr lang="en-US" sz="1500" dirty="0" smtClean="0">
                <a:latin typeface="+mj-lt"/>
              </a:rPr>
              <a:t>Programs are being placed in three buckets- on strategy (larger national brands with growth potential), non-strategic but with potential, and non-strategic.</a:t>
            </a:r>
          </a:p>
          <a:p>
            <a:pPr marL="404812" indent="-285750" eaLnBrk="0" hangingPunct="0">
              <a:spcBef>
                <a:spcPts val="300"/>
              </a:spcBef>
              <a:buFont typeface="Arial" pitchFamily="34" charset="0"/>
              <a:buChar char="•"/>
              <a:defRPr/>
            </a:pPr>
            <a:r>
              <a:rPr lang="en-US" sz="1500" dirty="0" smtClean="0">
                <a:latin typeface="+mj-lt"/>
              </a:rPr>
              <a:t>Many programs have already been deprioritized and are now being serviced by the Group Incentive Program (GIP) portal team</a:t>
            </a:r>
            <a:endParaRPr lang="en-US" sz="1500" dirty="0" smtClean="0">
              <a:solidFill>
                <a:srgbClr val="558ED5"/>
              </a:solidFill>
              <a:latin typeface="+mj-lt"/>
            </a:endParaRPr>
          </a:p>
          <a:p>
            <a:pPr marL="177800" indent="-58738" eaLnBrk="0" hangingPunct="0">
              <a:spcBef>
                <a:spcPts val="300"/>
              </a:spcBef>
              <a:defRPr/>
            </a:pPr>
            <a:r>
              <a:rPr lang="en-US" sz="1500" dirty="0" smtClean="0">
                <a:solidFill>
                  <a:srgbClr val="558ED5"/>
                </a:solidFill>
                <a:latin typeface="+mj-lt"/>
              </a:rPr>
              <a:t>Overall Landscape:</a:t>
            </a:r>
            <a:endParaRPr lang="en-US" sz="1500" dirty="0">
              <a:solidFill>
                <a:srgbClr val="558ED5"/>
              </a:solidFill>
              <a:latin typeface="+mj-lt"/>
            </a:endParaRPr>
          </a:p>
          <a:p>
            <a:pPr marL="285750" indent="-166688" eaLnBrk="0" hangingPunct="0">
              <a:spcBef>
                <a:spcPts val="300"/>
              </a:spcBef>
              <a:buFont typeface="Arial" pitchFamily="34" charset="0"/>
              <a:buChar char="•"/>
              <a:defRPr/>
            </a:pPr>
            <a:r>
              <a:rPr lang="en-US" sz="1500" dirty="0" smtClean="0">
                <a:solidFill>
                  <a:prstClr val="black"/>
                </a:solidFill>
                <a:latin typeface="+mj-lt"/>
                <a:cs typeface="Arial" pitchFamily="34" charset="0"/>
              </a:rPr>
              <a:t>The affinity business continues to contract as more programs are not renewed and other programs convert from large guarantees to earned compensation</a:t>
            </a:r>
          </a:p>
          <a:p>
            <a:pPr marL="285750" indent="-166688" eaLnBrk="0" hangingPunct="0">
              <a:spcBef>
                <a:spcPts val="300"/>
              </a:spcBef>
              <a:buFont typeface="Arial" pitchFamily="34" charset="0"/>
              <a:buChar char="•"/>
              <a:defRPr/>
            </a:pPr>
            <a:r>
              <a:rPr lang="en-US" sz="1500" dirty="0" smtClean="0">
                <a:solidFill>
                  <a:prstClr val="black"/>
                </a:solidFill>
                <a:latin typeface="+mj-lt"/>
                <a:cs typeface="Arial" pitchFamily="34" charset="0"/>
              </a:rPr>
              <a:t>A few select programs have been able to identify alternative issuers at compensation rates &gt;60% of their previous guarantee level, however, these programs represent a small minority of the programs that renewed in 2010 and 2011 and have required large increases in partner investment</a:t>
            </a:r>
          </a:p>
          <a:p>
            <a:pPr marL="285750" indent="-166688" eaLnBrk="0" hangingPunct="0">
              <a:spcBef>
                <a:spcPts val="300"/>
              </a:spcBef>
              <a:buFont typeface="Arial" pitchFamily="34" charset="0"/>
              <a:buChar char="•"/>
              <a:defRPr/>
            </a:pPr>
            <a:r>
              <a:rPr lang="en-US" sz="1500" dirty="0" smtClean="0">
                <a:solidFill>
                  <a:prstClr val="black"/>
                </a:solidFill>
                <a:latin typeface="+mj-lt"/>
                <a:cs typeface="Arial" pitchFamily="34" charset="0"/>
              </a:rPr>
              <a:t>Interest from regional issuers and credit unions continues to increase as the entry barriers in the space have been reduced</a:t>
            </a:r>
          </a:p>
          <a:p>
            <a:pPr marL="285750" indent="-166688" eaLnBrk="0" hangingPunct="0">
              <a:spcBef>
                <a:spcPts val="300"/>
              </a:spcBef>
              <a:buFont typeface="Arial" pitchFamily="34" charset="0"/>
              <a:buChar char="•"/>
              <a:defRPr/>
            </a:pPr>
            <a:r>
              <a:rPr lang="en-US" sz="1500" dirty="0" smtClean="0">
                <a:solidFill>
                  <a:prstClr val="black"/>
                </a:solidFill>
                <a:latin typeface="+mj-lt"/>
                <a:cs typeface="Arial" pitchFamily="34" charset="0"/>
              </a:rPr>
              <a:t>Partners that have a movable portfolio of decent size may find more interested issuers.</a:t>
            </a:r>
            <a:endParaRPr lang="en-US" sz="1500" dirty="0" smtClean="0">
              <a:solidFill>
                <a:prstClr val="black"/>
              </a:solidFill>
              <a:latin typeface="+mj-lt"/>
            </a:endParaRPr>
          </a:p>
          <a:p>
            <a:pPr marL="115887" eaLnBrk="0" hangingPunct="0">
              <a:spcBef>
                <a:spcPts val="300"/>
              </a:spcBef>
              <a:defRPr/>
            </a:pPr>
            <a:r>
              <a:rPr lang="en-US" sz="1500" dirty="0" smtClean="0">
                <a:solidFill>
                  <a:srgbClr val="558ED5"/>
                </a:solidFill>
                <a:latin typeface="+mj-lt"/>
              </a:rPr>
              <a:t>Growing players in the space:</a:t>
            </a:r>
            <a:endParaRPr lang="en-US" sz="1500" dirty="0">
              <a:solidFill>
                <a:srgbClr val="558ED5"/>
              </a:solidFill>
              <a:latin typeface="+mj-lt"/>
            </a:endParaRPr>
          </a:p>
          <a:p>
            <a:pPr marL="285750" indent="-169863" eaLnBrk="0" hangingPunct="0">
              <a:spcBef>
                <a:spcPts val="300"/>
              </a:spcBef>
              <a:buFont typeface="Arial" pitchFamily="34" charset="0"/>
              <a:buChar char="•"/>
              <a:defRPr/>
            </a:pPr>
            <a:r>
              <a:rPr lang="en-US" sz="1500" dirty="0" smtClean="0">
                <a:solidFill>
                  <a:prstClr val="black"/>
                </a:solidFill>
                <a:latin typeface="+mj-lt"/>
              </a:rPr>
              <a:t>Capital One entered the affinity segment and now has over 30 professional society, collegiate and cause partnerships.  Recent acquisitions of HSBC and ING portfolios have stretched bandwidth and interest has lessened.</a:t>
            </a:r>
          </a:p>
          <a:p>
            <a:pPr marL="285750" indent="-169863" eaLnBrk="0" hangingPunct="0">
              <a:spcBef>
                <a:spcPts val="300"/>
              </a:spcBef>
              <a:buFont typeface="Arial" pitchFamily="34" charset="0"/>
              <a:buChar char="•"/>
              <a:defRPr/>
            </a:pPr>
            <a:r>
              <a:rPr lang="en-US" sz="1500" dirty="0" smtClean="0">
                <a:solidFill>
                  <a:prstClr val="black"/>
                </a:solidFill>
                <a:latin typeface="+mj-lt"/>
              </a:rPr>
              <a:t>Select credit unions such as Pentagon Federal Credit Union (</a:t>
            </a:r>
            <a:r>
              <a:rPr lang="en-US" sz="1500" dirty="0" smtClean="0">
                <a:latin typeface="+mj-lt"/>
              </a:rPr>
              <a:t>PFCU) </a:t>
            </a:r>
            <a:r>
              <a:rPr lang="en-US" sz="1500" dirty="0" smtClean="0">
                <a:solidFill>
                  <a:prstClr val="black"/>
                </a:solidFill>
                <a:latin typeface="+mj-lt"/>
              </a:rPr>
              <a:t>are actively bidding on affinity programs outside the military space. Recently Pen Fed announced a partnership with AMA</a:t>
            </a:r>
          </a:p>
          <a:p>
            <a:pPr marL="285750" indent="-169863" eaLnBrk="0" hangingPunct="0">
              <a:spcBef>
                <a:spcPts val="300"/>
              </a:spcBef>
              <a:buFont typeface="Arial" pitchFamily="34" charset="0"/>
              <a:buChar char="•"/>
              <a:defRPr/>
            </a:pPr>
            <a:r>
              <a:rPr lang="en-US" sz="1500" dirty="0" smtClean="0">
                <a:solidFill>
                  <a:prstClr val="black"/>
                </a:solidFill>
                <a:latin typeface="+mj-lt"/>
              </a:rPr>
              <a:t>Select regional banks have entered relationships, mainly with colleges and universities with strong footprint overlaps.</a:t>
            </a:r>
          </a:p>
        </p:txBody>
      </p:sp>
      <p:sp>
        <p:nvSpPr>
          <p:cNvPr id="6" name="Title 1"/>
          <p:cNvSpPr>
            <a:spLocks noGrp="1"/>
          </p:cNvSpPr>
          <p:nvPr>
            <p:ph type="title" idx="4294967295"/>
          </p:nvPr>
        </p:nvSpPr>
        <p:spPr>
          <a:xfrm>
            <a:off x="152400" y="152400"/>
            <a:ext cx="6324600" cy="457200"/>
          </a:xfrm>
        </p:spPr>
        <p:txBody>
          <a:bodyPr/>
          <a:lstStyle/>
          <a:p>
            <a:r>
              <a:rPr lang="en-US" sz="2000" dirty="0" smtClean="0"/>
              <a:t>Affinity Sector Headlines</a:t>
            </a:r>
          </a:p>
        </p:txBody>
      </p:sp>
    </p:spTree>
    <p:extLst>
      <p:ext uri="{BB962C8B-B14F-4D97-AF65-F5344CB8AC3E}">
        <p14:creationId xmlns:p14="http://schemas.microsoft.com/office/powerpoint/2010/main" val="3363637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Template>
  <TotalTime>34672</TotalTime>
  <Words>1364</Words>
  <Application>Microsoft Office PowerPoint</Application>
  <PresentationFormat>On-screen Show (4:3)</PresentationFormat>
  <Paragraphs>134</Paragraphs>
  <Slides>7</Slides>
  <Notes>4</Notes>
  <HiddenSlides>0</HiddenSlides>
  <MMClips>0</MMClips>
  <ScaleCrop>false</ScaleCrop>
  <HeadingPairs>
    <vt:vector size="4" baseType="variant">
      <vt:variant>
        <vt:lpstr>Theme</vt:lpstr>
      </vt:variant>
      <vt:variant>
        <vt:i4>3</vt:i4>
      </vt:variant>
      <vt:variant>
        <vt:lpstr>Slide Titles</vt:lpstr>
      </vt:variant>
      <vt:variant>
        <vt:i4>7</vt:i4>
      </vt:variant>
    </vt:vector>
  </HeadingPairs>
  <TitlesOfParts>
    <vt:vector size="10" baseType="lpstr">
      <vt:lpstr>1_Office Theme</vt:lpstr>
      <vt:lpstr>2_Office Theme</vt:lpstr>
      <vt:lpstr>3_Office Theme</vt:lpstr>
      <vt:lpstr>Industry Update</vt:lpstr>
      <vt:lpstr>Key Trends and Outlook</vt:lpstr>
      <vt:lpstr>Industry Headlines</vt:lpstr>
      <vt:lpstr>PowerPoint Presentation</vt:lpstr>
      <vt:lpstr>Issuer profitability continues to improve</vt:lpstr>
      <vt:lpstr>PowerPoint Presentation</vt:lpstr>
      <vt:lpstr>Affinity Sector Headlines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Chip Baker</dc:creator>
  <cp:lastModifiedBy>Kerri Moriarty</cp:lastModifiedBy>
  <cp:revision>1911</cp:revision>
  <cp:lastPrinted>2013-01-07T18:30:03Z</cp:lastPrinted>
  <dcterms:created xsi:type="dcterms:W3CDTF">2007-07-27T15:46:35Z</dcterms:created>
  <dcterms:modified xsi:type="dcterms:W3CDTF">2013-02-07T22:23:04Z</dcterms:modified>
</cp:coreProperties>
</file>