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8" r:id="rId3"/>
    <p:sldMasterId id="2147483674" r:id="rId4"/>
  </p:sldMasterIdLst>
  <p:notesMasterIdLst>
    <p:notesMasterId r:id="rId8"/>
  </p:notesMasterIdLst>
  <p:sldIdLst>
    <p:sldId id="260" r:id="rId5"/>
    <p:sldId id="257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ECF1D-1905-4C25-A802-615D1EAD6E3B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EAEF7-FA7A-40E5-BF03-AE3722036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97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89708" tIns="44854" rIns="89708" bIns="44854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219" name="Slide Number Placeholder 3"/>
          <p:cNvSpPr txBox="1">
            <a:spLocks noGrp="1"/>
          </p:cNvSpPr>
          <p:nvPr/>
        </p:nvSpPr>
        <p:spPr bwMode="auto">
          <a:xfrm>
            <a:off x="3884027" y="8686488"/>
            <a:ext cx="2972421" cy="45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08" tIns="44854" rIns="89708" bIns="44854" anchor="b"/>
          <a:lstStyle/>
          <a:p>
            <a:pPr algn="r" defTabSz="897203" fontAlgn="base">
              <a:spcBef>
                <a:spcPct val="0"/>
              </a:spcBef>
              <a:spcAft>
                <a:spcPct val="0"/>
              </a:spcAft>
            </a:pPr>
            <a:fld id="{094B8973-A11A-4D1B-888E-F7261513C1CB}" type="slidenum">
              <a:rPr lang="en-US" sz="1200">
                <a:solidFill>
                  <a:prstClr val="black"/>
                </a:solidFill>
                <a:cs typeface="Arial" pitchFamily="34" charset="0"/>
              </a:rPr>
              <a:pPr algn="r" defTabSz="897203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>
              <a:solidFill>
                <a:prstClr val="black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074" tIns="45535" rIns="91074" bIns="45535" numCol="1" anchor="t" anchorCtr="0" compatLnSpc="1">
            <a:prstTxWarp prst="textNoShape">
              <a:avLst/>
            </a:prstTxWarp>
          </a:bodyPr>
          <a:lstStyle/>
          <a:p>
            <a:pPr defTabSz="897103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74" tIns="45535" rIns="91074" bIns="45535" anchor="b"/>
          <a:lstStyle/>
          <a:p>
            <a:pPr algn="r" defTabSz="911121" fontAlgn="base">
              <a:spcBef>
                <a:spcPct val="0"/>
              </a:spcBef>
              <a:spcAft>
                <a:spcPct val="0"/>
              </a:spcAft>
            </a:pPr>
            <a:fld id="{46BA0950-8AE6-4530-AF86-7B956DA663A7}" type="slidenum">
              <a:rPr 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defTabSz="911121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CEAC-1B86-4E1A-B984-6DF73153570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4990-E037-4ED1-98CB-BD180BC83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4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CEAC-1B86-4E1A-B984-6DF73153570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4990-E037-4ED1-98CB-BD180BC83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1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CEAC-1B86-4E1A-B984-6DF73153570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4990-E037-4ED1-98CB-BD180BC83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09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21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4133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27685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67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27685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76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27685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57200" y="1066800"/>
            <a:ext cx="82296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20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27685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57200" y="1066800"/>
            <a:ext cx="82296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2244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228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0F1BF137-6594-4FF0-8653-000366AADB28}" type="slidenum">
              <a:rPr lang="en-US">
                <a:solidFill>
                  <a:prstClr val="black"/>
                </a:solidFill>
                <a:latin typeface="Arial" charset="0"/>
                <a:cs typeface="Arial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641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CEAC-1B86-4E1A-B984-6DF73153570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4990-E037-4ED1-98CB-BD180BC83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84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4146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27685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533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27685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271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18475" y="6400800"/>
            <a:ext cx="99853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87A249E0-6D18-4519-90FF-13E12CEF4F2F}" type="slidenum"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6096000"/>
            <a:ext cx="12954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9751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919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98230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27685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464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527685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737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18475" y="6400800"/>
            <a:ext cx="99853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87A249E0-6D18-4519-90FF-13E12CEF4F2F}" type="slidenum"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6096000"/>
            <a:ext cx="12954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2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CEAC-1B86-4E1A-B984-6DF73153570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4990-E037-4ED1-98CB-BD180BC83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CEAC-1B86-4E1A-B984-6DF73153570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4990-E037-4ED1-98CB-BD180BC83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24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CEAC-1B86-4E1A-B984-6DF73153570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4990-E037-4ED1-98CB-BD180BC83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8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CEAC-1B86-4E1A-B984-6DF73153570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4990-E037-4ED1-98CB-BD180BC83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3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CEAC-1B86-4E1A-B984-6DF73153570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4990-E037-4ED1-98CB-BD180BC83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8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CEAC-1B86-4E1A-B984-6DF73153570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4990-E037-4ED1-98CB-BD180BC83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4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CEAC-1B86-4E1A-B984-6DF73153570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4990-E037-4ED1-98CB-BD180BC83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4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CCEAC-1B86-4E1A-B984-6DF731535701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34990-E037-4ED1-98CB-BD180BC83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5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228600"/>
            <a:ext cx="527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8" name="Freeform 17"/>
          <p:cNvSpPr/>
          <p:nvPr/>
        </p:nvSpPr>
        <p:spPr>
          <a:xfrm>
            <a:off x="-4763" y="457200"/>
            <a:ext cx="9372601" cy="595313"/>
          </a:xfrm>
          <a:custGeom>
            <a:avLst/>
            <a:gdLst>
              <a:gd name="connsiteX0" fmla="*/ 0 w 9635319"/>
              <a:gd name="connsiteY0" fmla="*/ 532262 h 595952"/>
              <a:gd name="connsiteX1" fmla="*/ 2647666 w 9635319"/>
              <a:gd name="connsiteY1" fmla="*/ 518615 h 595952"/>
              <a:gd name="connsiteX2" fmla="*/ 6209732 w 9635319"/>
              <a:gd name="connsiteY2" fmla="*/ 68239 h 595952"/>
              <a:gd name="connsiteX3" fmla="*/ 9157648 w 9635319"/>
              <a:gd name="connsiteY3" fmla="*/ 109182 h 595952"/>
              <a:gd name="connsiteX4" fmla="*/ 9075761 w 9635319"/>
              <a:gd name="connsiteY4" fmla="*/ 109182 h 595952"/>
              <a:gd name="connsiteX0" fmla="*/ 0 w 9635319"/>
              <a:gd name="connsiteY0" fmla="*/ 532262 h 595952"/>
              <a:gd name="connsiteX1" fmla="*/ 2647666 w 9635319"/>
              <a:gd name="connsiteY1" fmla="*/ 518615 h 595952"/>
              <a:gd name="connsiteX2" fmla="*/ 6209732 w 9635319"/>
              <a:gd name="connsiteY2" fmla="*/ 68239 h 595952"/>
              <a:gd name="connsiteX3" fmla="*/ 9157648 w 9635319"/>
              <a:gd name="connsiteY3" fmla="*/ 109182 h 595952"/>
              <a:gd name="connsiteX4" fmla="*/ 9075761 w 9635319"/>
              <a:gd name="connsiteY4" fmla="*/ 109182 h 595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35319" h="595952">
                <a:moveTo>
                  <a:pt x="0" y="532262"/>
                </a:moveTo>
                <a:cubicBezTo>
                  <a:pt x="806355" y="564107"/>
                  <a:pt x="1612711" y="595952"/>
                  <a:pt x="2647666" y="518615"/>
                </a:cubicBezTo>
                <a:cubicBezTo>
                  <a:pt x="3682621" y="441278"/>
                  <a:pt x="5124735" y="136478"/>
                  <a:pt x="6209732" y="68239"/>
                </a:cubicBezTo>
                <a:cubicBezTo>
                  <a:pt x="7294729" y="0"/>
                  <a:pt x="8679977" y="102358"/>
                  <a:pt x="9157648" y="109182"/>
                </a:cubicBezTo>
                <a:cubicBezTo>
                  <a:pt x="9635319" y="116006"/>
                  <a:pt x="9355540" y="112594"/>
                  <a:pt x="9075761" y="109182"/>
                </a:cubicBezTo>
              </a:path>
            </a:pathLst>
          </a:custGeom>
          <a:ln w="25400">
            <a:solidFill>
              <a:srgbClr val="DDDD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8" name="Picture 7" descr="PA LOGO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99238" y="82550"/>
            <a:ext cx="2443162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3"/>
          <p:cNvSpPr txBox="1">
            <a:spLocks noGrp="1"/>
          </p:cNvSpPr>
          <p:nvPr/>
        </p:nvSpPr>
        <p:spPr>
          <a:xfrm>
            <a:off x="8763000" y="6492875"/>
            <a:ext cx="388938" cy="365125"/>
          </a:xfrm>
          <a:prstGeom prst="rect">
            <a:avLst/>
          </a:prstGeom>
          <a:noFill/>
        </p:spPr>
        <p:txBody>
          <a:bodyPr lIns="91429" tIns="45714" rIns="91429" bIns="45714" anchor="ctr"/>
          <a:lstStyle/>
          <a:p>
            <a:pPr algn="r" defTabSz="914293">
              <a:defRPr/>
            </a:pPr>
            <a:fld id="{FF2F2FED-BD98-449D-9527-DFEBC8BEFB1F}" type="slidenum">
              <a:rPr lang="en-US" sz="1100">
                <a:solidFill>
                  <a:prstClr val="black">
                    <a:tint val="75000"/>
                  </a:prstClr>
                </a:solidFill>
                <a:latin typeface="Trebuchet MS" pitchFamily="34" charset="0"/>
                <a:cs typeface="Arial" charset="0"/>
              </a:rPr>
              <a:pPr algn="r" defTabSz="914293">
                <a:defRPr/>
              </a:pPr>
              <a:t>‹#›</a:t>
            </a:fld>
            <a:endParaRPr lang="en-US" sz="1100" dirty="0">
              <a:solidFill>
                <a:prstClr val="black">
                  <a:tint val="75000"/>
                </a:prstClr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743200" y="6642100"/>
            <a:ext cx="4038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This document was prepared by, and is the copyrighted material of, Partner Advisors LLC.</a:t>
            </a:r>
          </a:p>
        </p:txBody>
      </p:sp>
    </p:spTree>
    <p:extLst>
      <p:ext uri="{BB962C8B-B14F-4D97-AF65-F5344CB8AC3E}">
        <p14:creationId xmlns:p14="http://schemas.microsoft.com/office/powerpoint/2010/main" val="26196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777777"/>
          </a:solidFill>
          <a:latin typeface="Century Gothic" pitchFamily="34" charset="0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2400">
          <a:solidFill>
            <a:srgbClr val="777777"/>
          </a:solidFill>
          <a:latin typeface="Century Gothic" pitchFamily="34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2400">
          <a:solidFill>
            <a:srgbClr val="777777"/>
          </a:solidFill>
          <a:latin typeface="Century Gothic" pitchFamily="34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2400">
          <a:solidFill>
            <a:srgbClr val="777777"/>
          </a:solidFill>
          <a:latin typeface="Century Gothic" pitchFamily="34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2400">
          <a:solidFill>
            <a:srgbClr val="777777"/>
          </a:solidFill>
          <a:latin typeface="Century Gothic" pitchFamily="34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entury Gothic" pitchFamily="34" charset="0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entury Gothic" pitchFamily="34" charset="0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entury Gothic" pitchFamily="34" charset="0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entury Gothic" pitchFamily="34" charset="0"/>
        </a:defRPr>
      </a:lvl9pPr>
    </p:titleStyle>
    <p:bodyStyle>
      <a:lvl1pPr marL="177800" indent="-1778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228600"/>
            <a:ext cx="527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8" name="Freeform 17"/>
          <p:cNvSpPr/>
          <p:nvPr userDrawn="1"/>
        </p:nvSpPr>
        <p:spPr>
          <a:xfrm>
            <a:off x="-4763" y="457200"/>
            <a:ext cx="9372601" cy="595313"/>
          </a:xfrm>
          <a:custGeom>
            <a:avLst/>
            <a:gdLst>
              <a:gd name="connsiteX0" fmla="*/ 0 w 9635319"/>
              <a:gd name="connsiteY0" fmla="*/ 532262 h 595952"/>
              <a:gd name="connsiteX1" fmla="*/ 2647666 w 9635319"/>
              <a:gd name="connsiteY1" fmla="*/ 518615 h 595952"/>
              <a:gd name="connsiteX2" fmla="*/ 6209732 w 9635319"/>
              <a:gd name="connsiteY2" fmla="*/ 68239 h 595952"/>
              <a:gd name="connsiteX3" fmla="*/ 9157648 w 9635319"/>
              <a:gd name="connsiteY3" fmla="*/ 109182 h 595952"/>
              <a:gd name="connsiteX4" fmla="*/ 9075761 w 9635319"/>
              <a:gd name="connsiteY4" fmla="*/ 109182 h 595952"/>
              <a:gd name="connsiteX0" fmla="*/ 0 w 9635319"/>
              <a:gd name="connsiteY0" fmla="*/ 532262 h 595952"/>
              <a:gd name="connsiteX1" fmla="*/ 2647666 w 9635319"/>
              <a:gd name="connsiteY1" fmla="*/ 518615 h 595952"/>
              <a:gd name="connsiteX2" fmla="*/ 6209732 w 9635319"/>
              <a:gd name="connsiteY2" fmla="*/ 68239 h 595952"/>
              <a:gd name="connsiteX3" fmla="*/ 9157648 w 9635319"/>
              <a:gd name="connsiteY3" fmla="*/ 109182 h 595952"/>
              <a:gd name="connsiteX4" fmla="*/ 9075761 w 9635319"/>
              <a:gd name="connsiteY4" fmla="*/ 109182 h 595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35319" h="595952">
                <a:moveTo>
                  <a:pt x="0" y="532262"/>
                </a:moveTo>
                <a:cubicBezTo>
                  <a:pt x="806355" y="564107"/>
                  <a:pt x="1612711" y="595952"/>
                  <a:pt x="2647666" y="518615"/>
                </a:cubicBezTo>
                <a:cubicBezTo>
                  <a:pt x="3682621" y="441278"/>
                  <a:pt x="5124735" y="136478"/>
                  <a:pt x="6209732" y="68239"/>
                </a:cubicBezTo>
                <a:cubicBezTo>
                  <a:pt x="7294729" y="0"/>
                  <a:pt x="8679977" y="102358"/>
                  <a:pt x="9157648" y="109182"/>
                </a:cubicBezTo>
                <a:cubicBezTo>
                  <a:pt x="9635319" y="116006"/>
                  <a:pt x="9355540" y="112594"/>
                  <a:pt x="9075761" y="109182"/>
                </a:cubicBezTo>
              </a:path>
            </a:pathLst>
          </a:custGeom>
          <a:ln w="25400">
            <a:solidFill>
              <a:srgbClr val="DDDD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9" name="Picture 7" descr="PA LOGO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6599238" y="82550"/>
            <a:ext cx="2443162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3"/>
          <p:cNvSpPr txBox="1">
            <a:spLocks noGrp="1"/>
          </p:cNvSpPr>
          <p:nvPr userDrawn="1"/>
        </p:nvSpPr>
        <p:spPr>
          <a:xfrm>
            <a:off x="8763000" y="6492875"/>
            <a:ext cx="388938" cy="365125"/>
          </a:xfrm>
          <a:prstGeom prst="rect">
            <a:avLst/>
          </a:prstGeom>
          <a:noFill/>
        </p:spPr>
        <p:txBody>
          <a:bodyPr lIns="91429" tIns="45714" rIns="91429" bIns="45714" anchor="ctr"/>
          <a:lstStyle/>
          <a:p>
            <a:pPr algn="r" defTabSz="914293">
              <a:defRPr/>
            </a:pPr>
            <a:fld id="{A4A9A67F-2155-409A-ACE1-6EB4E886E614}" type="slidenum">
              <a:rPr lang="en-US" sz="1100">
                <a:solidFill>
                  <a:prstClr val="black">
                    <a:tint val="75000"/>
                  </a:prstClr>
                </a:solidFill>
                <a:latin typeface="Trebuchet MS" pitchFamily="34" charset="0"/>
                <a:cs typeface="Arial" pitchFamily="34" charset="0"/>
              </a:rPr>
              <a:pPr algn="r" defTabSz="914293">
                <a:defRPr/>
              </a:pPr>
              <a:t>‹#›</a:t>
            </a:fld>
            <a:endParaRPr lang="en-US" sz="1100" dirty="0">
              <a:solidFill>
                <a:prstClr val="black">
                  <a:tint val="75000"/>
                </a:prst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56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777777"/>
          </a:solidFill>
          <a:latin typeface="Century Gothic" pitchFamily="34" charset="0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2400">
          <a:solidFill>
            <a:srgbClr val="777777"/>
          </a:solidFill>
          <a:latin typeface="Century Gothic" pitchFamily="34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2400">
          <a:solidFill>
            <a:srgbClr val="777777"/>
          </a:solidFill>
          <a:latin typeface="Century Gothic" pitchFamily="34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2400">
          <a:solidFill>
            <a:srgbClr val="777777"/>
          </a:solidFill>
          <a:latin typeface="Century Gothic" pitchFamily="34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2400">
          <a:solidFill>
            <a:srgbClr val="777777"/>
          </a:solidFill>
          <a:latin typeface="Century Gothic" pitchFamily="34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entury Gothic" pitchFamily="34" charset="0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entury Gothic" pitchFamily="34" charset="0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entury Gothic" pitchFamily="34" charset="0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entury Gothic" pitchFamily="34" charset="0"/>
        </a:defRPr>
      </a:lvl9pPr>
    </p:titleStyle>
    <p:bodyStyle>
      <a:lvl1pPr marL="177800" indent="-177800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228600"/>
            <a:ext cx="527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8" name="Freeform 17"/>
          <p:cNvSpPr/>
          <p:nvPr userDrawn="1"/>
        </p:nvSpPr>
        <p:spPr>
          <a:xfrm>
            <a:off x="-4763" y="457200"/>
            <a:ext cx="9372601" cy="595313"/>
          </a:xfrm>
          <a:custGeom>
            <a:avLst/>
            <a:gdLst>
              <a:gd name="connsiteX0" fmla="*/ 0 w 9635319"/>
              <a:gd name="connsiteY0" fmla="*/ 532262 h 595952"/>
              <a:gd name="connsiteX1" fmla="*/ 2647666 w 9635319"/>
              <a:gd name="connsiteY1" fmla="*/ 518615 h 595952"/>
              <a:gd name="connsiteX2" fmla="*/ 6209732 w 9635319"/>
              <a:gd name="connsiteY2" fmla="*/ 68239 h 595952"/>
              <a:gd name="connsiteX3" fmla="*/ 9157648 w 9635319"/>
              <a:gd name="connsiteY3" fmla="*/ 109182 h 595952"/>
              <a:gd name="connsiteX4" fmla="*/ 9075761 w 9635319"/>
              <a:gd name="connsiteY4" fmla="*/ 109182 h 595952"/>
              <a:gd name="connsiteX0" fmla="*/ 0 w 9635319"/>
              <a:gd name="connsiteY0" fmla="*/ 532262 h 595952"/>
              <a:gd name="connsiteX1" fmla="*/ 2647666 w 9635319"/>
              <a:gd name="connsiteY1" fmla="*/ 518615 h 595952"/>
              <a:gd name="connsiteX2" fmla="*/ 6209732 w 9635319"/>
              <a:gd name="connsiteY2" fmla="*/ 68239 h 595952"/>
              <a:gd name="connsiteX3" fmla="*/ 9157648 w 9635319"/>
              <a:gd name="connsiteY3" fmla="*/ 109182 h 595952"/>
              <a:gd name="connsiteX4" fmla="*/ 9075761 w 9635319"/>
              <a:gd name="connsiteY4" fmla="*/ 109182 h 595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35319" h="595952">
                <a:moveTo>
                  <a:pt x="0" y="532262"/>
                </a:moveTo>
                <a:cubicBezTo>
                  <a:pt x="806355" y="564107"/>
                  <a:pt x="1612711" y="595952"/>
                  <a:pt x="2647666" y="518615"/>
                </a:cubicBezTo>
                <a:cubicBezTo>
                  <a:pt x="3682621" y="441278"/>
                  <a:pt x="5124735" y="136478"/>
                  <a:pt x="6209732" y="68239"/>
                </a:cubicBezTo>
                <a:cubicBezTo>
                  <a:pt x="7294729" y="0"/>
                  <a:pt x="8679977" y="102358"/>
                  <a:pt x="9157648" y="109182"/>
                </a:cubicBezTo>
                <a:cubicBezTo>
                  <a:pt x="9635319" y="116006"/>
                  <a:pt x="9355540" y="112594"/>
                  <a:pt x="9075761" y="109182"/>
                </a:cubicBezTo>
              </a:path>
            </a:pathLst>
          </a:custGeom>
          <a:ln w="25400">
            <a:solidFill>
              <a:srgbClr val="DDDD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9" name="Picture 7" descr="PA LOGO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6599238" y="82550"/>
            <a:ext cx="2443162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3"/>
          <p:cNvSpPr txBox="1">
            <a:spLocks noGrp="1"/>
          </p:cNvSpPr>
          <p:nvPr userDrawn="1"/>
        </p:nvSpPr>
        <p:spPr>
          <a:xfrm>
            <a:off x="8763000" y="6492875"/>
            <a:ext cx="388938" cy="365125"/>
          </a:xfrm>
          <a:prstGeom prst="rect">
            <a:avLst/>
          </a:prstGeom>
          <a:noFill/>
        </p:spPr>
        <p:txBody>
          <a:bodyPr lIns="91429" tIns="45714" rIns="91429" bIns="45714" anchor="ctr"/>
          <a:lstStyle/>
          <a:p>
            <a:pPr algn="r" defTabSz="914293">
              <a:defRPr/>
            </a:pPr>
            <a:fld id="{A4A9A67F-2155-409A-ACE1-6EB4E886E614}" type="slidenum">
              <a:rPr lang="en-US" sz="1100">
                <a:solidFill>
                  <a:prstClr val="black">
                    <a:tint val="75000"/>
                  </a:prstClr>
                </a:solidFill>
                <a:latin typeface="Trebuchet MS" pitchFamily="34" charset="0"/>
                <a:cs typeface="Arial" pitchFamily="34" charset="0"/>
              </a:rPr>
              <a:pPr algn="r" defTabSz="914293">
                <a:defRPr/>
              </a:pPr>
              <a:t>‹#›</a:t>
            </a:fld>
            <a:endParaRPr lang="en-US" sz="1100" dirty="0">
              <a:solidFill>
                <a:prstClr val="black">
                  <a:tint val="75000"/>
                </a:prst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29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</p:sldLayoutIdLst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777777"/>
          </a:solidFill>
          <a:latin typeface="Century Gothic" pitchFamily="34" charset="0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2400">
          <a:solidFill>
            <a:srgbClr val="777777"/>
          </a:solidFill>
          <a:latin typeface="Century Gothic" pitchFamily="34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2400">
          <a:solidFill>
            <a:srgbClr val="777777"/>
          </a:solidFill>
          <a:latin typeface="Century Gothic" pitchFamily="34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2400">
          <a:solidFill>
            <a:srgbClr val="777777"/>
          </a:solidFill>
          <a:latin typeface="Century Gothic" pitchFamily="34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2400">
          <a:solidFill>
            <a:srgbClr val="777777"/>
          </a:solidFill>
          <a:latin typeface="Century Gothic" pitchFamily="34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entury Gothic" pitchFamily="34" charset="0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entury Gothic" pitchFamily="34" charset="0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entury Gothic" pitchFamily="34" charset="0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entury Gothic" pitchFamily="34" charset="0"/>
        </a:defRPr>
      </a:lvl9pPr>
    </p:titleStyle>
    <p:bodyStyle>
      <a:lvl1pPr marL="177800" indent="-177800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3" descr="wave logo3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5508625" y="4648200"/>
            <a:ext cx="36353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AutoShape 4" descr="data:image/jpg;base64,/9j/4AAQSkZJRgABAQAAAQABAAD/2wCEAAkGBhQSERMUExQUFBUVGSAYFxgYGR0aHhscHSAYICEhHhgdHScgHBojHSAfIC8iIycpLCwsIR49NTAqNSYsLCkBCQoKDgwOGg8PGjQlHyQ1KSouLCoqMiwpKiwqLCosLCwsLCw0LCwsKiwsLCwsLCwsLCksLCwsLCwsLCwsLCwsLP/AABEIAC8CDwMBIgACEQEDEQH/xAAcAAADAQEBAQEBAAAAAAAAAAAGBwgFBAADAQL/xABMEAACAQICBgYDCwkGBgMAAAABAgMEEQAFBgcSITFBEyJRYXGBFJGhIzI1QlJyc4KSssEYNFRidLGzwtEIFSUzQ6IWFyQ2g8NT0+H/xAAZAQADAQEBAAAAAAAAAAAAAAACAwQFAQD/xAAuEQACAgEDAwIFBAIDAAAAAAABAgARAwQSIRMxQVFxIjJhgZEzQqHRscEjNET/2gAMAwEAAhEDEQA/ANDT7RvMaKB6mLMqmVFPXUkqVBNrggkEAkbrDzwum1iZjb89n+0P6YfetP4IrPo/5lxMRxr6WsiWwH4iH4PEdWXaD5vNTxzLmrgyIrhSX3bQBALeB7MB+b6U5zls/RTVMoYbxtbMisvIgkbxh+6O/mlP9FH9xcLH+0JAuxRv8bakW/cQh/ePae3CMOXdk2MBXtCZaFiaGrbW6ayRaaqVVmb/AC3XcrkDgV+K1rnduPdzZ+JI0cdhV0xT34mj2fHbW39MVvherxLjYbfM6jWOZ7C+10aTmloRFGxWWobZBUkEItixBG8fFX62GDictaGYyV1ZVSxgtBR7MO0OAuxF/rPteQwGlTc/PYTrmhDjUXpW00c1NK7O8Z6RCzFiUbcRc7+q1j9buwf6UZRLU07RQVDU0hIIkUXIsb23Ebjw44mzQTSH0KvgmJsgbZk+Y25vV77yxVAN8M1SdPJuHmcQ2JNekOfZtQVDwS1k+0vMOSrKeDLccD/XHtHNIcyrqqKnWvmRpDbaLkAAAk7ha5sOGGfro0P9JpPSI1vNTAk2G9o+LD6vvh9btwhcvr3gljljOy8bB1PeDf1fhi3CVy47AF+3mLa1MqfRbJJaWExzVMlUxYt0jixAIAsBc7t1+PPA/rB0crJBJU0tdLB0cd+hG5W2Lk9YHcSO0Ebhgj0W0gStpYqhODjePksNzL5G+BbXFpR6PR+jx756r3NVG87BsGNu++wO0nuxm495y15jjVRb6G1mbZpP0aV06Kg2pJCxsoPDcLXY8hfkd4tju07izXKih/vCaWKQkK97HaAvYqb23cwTw5YaOrrRAZfRpGQOlfrzH9Y8r9ijd6+3Aj/aC/NaX6Y/cbFK5Q+baAK9oG2luLjJNZVbDURSSVM8qK4Lozkhl+MLeF7d9sUzBOrqrqQVYBlI4EHeD5jEjZtlj088kMnvo2Knv7D4EWPnh96lNJPSKDoWN5KY7HihuUP71+rgtZiG0Os5jPNGMLAFrj0qejolWJyk077KspsQq2LEHlyH1sHuJ61qV711fU7BvFQx2J5X2lDeZdtn6vdiXTJvyc9hDc0IOJrBzFeFbUfbv+8YcWg2ideRT1VVmM7XtIYL3Ugi4DMTv3HeAN2J9xVGb5+tFlxqGF+jiXZHymIAUebEeV8War4QFQd/pFpz3nFpxrHp8tXZb3WdhdYlNjbtZt+yvrJ5A4V1HpfnGcTmKnk6FeLdH1FReF2k3t7bnkML7MsxknleaVi8khLMx7T+4DgByGKN1T6PLS5bCbWknHSyHmdodUeAW3t7cC+NNOl1ZnQS5g7Hqbqit5M1qds8bdIRfxM1z7MDekNPnOTWkFXJNBewckyKDyDpJcrfuNu/D4xy5nlqVEMkMo2kkUqw7j+PMHttiZdS1/HyPaGU9IutBtdMdSyw1arDKdyyA+5sew394fEkd44YJNNtF6uq2WpK2SmZFI2BfZc3v1mBuOy9jibc2y5qeeWFvfROyHv2SRfzG/zw+dTOmLVdK0MrFpaew2jxaM+9J7SLFT5duH58Ix/8mOCrXwYpM10wzSGV4ZqupWSMlWXbtY+XEcwezB/qn1pNIwpKyQs7H3GVjvJPxGPb8k+XZgf1g6PyVufVEMVukMYdQfjFY1Nr8ieWF1JGyMVYFWU2IO4gjkRyIOKemmVKqjQMCypli4xNLMimqoQkFVJSOG2ttBe4sRYi43b78eWA/VNrK9LQUtS3/UIOox/1VH/sA49o39tmXjKZWxNR7x4IYScM6zbN6WrNG1XO0hZVTZe4fbICkEi++9u44ZNFq5zDovdc3qBIbHqAkDjuuWBYeS4x9PIx/wASZZu4iMnykmt+4Yb2Kc2UhVoAX9ICryZNmlmbZnQVT08ldOxWxVg7AMp3g2PDsI7b4++hVbmeY1BhTMJoyELlmdjuBA3Ac9+OrXvHbMlPbAh/3SD8Mf1qG+EZPoG+8mK7HR30Lr0i/wB1QkrtCM9hBeHMWmI+KWIJ8A4K+s4xco101tLKYq6IS7J2XGz0ci/yk9xAv2jD2wm9fujqgQViizE9FIe3cShPeLFfMdmJMORcjbMgHMYwIFiNLR/SKCthE1O4dDuPIqexhybuxpYmDV1pg2X1iOSehkIWZeRX5Vu1b3Hdcc8U8rX3jCdRh6TV4nVbcJ+4x9KMkkqoRHFUyUrBg23HvO6+4i43eeNjHsIBo2IcnTS/NM0y2paB66d7gOrhj1lNwDY3sbggi/Licc+jOeZpmFVHTpXTqz3JYubKqi5Nhx/E2xra/PhCH9nX+JNji1IfCy/RSfy42BXR30Lr0k/7qjs0U0dmpFcTVctWWIIMgts2vwFzuPjyxvY9jE0z0hFFRT1BttKtkB5udyj1m57gcZPLt9TH9hEvrV04mfMmWCWREprINh2UFwbsSAbHrdXwXDw0ZzpaukgqF/1EBI7G4MPJrjErZlQSxlDMCDMgmUniyvfreZv53w3NQWkd1mo2PvT0sfgdzj12bzbGjqMIGIFfEUjfFzHBhWab6K5lAk9XT5lMyptSmInZ2UFyQpuQdleRA4YaeMXTX4Orf2ab+G+IMTlW4jWFiTg+n2YHjW1H27fuw/8AVnpMa3L4pGN5U9zl7dpbbz85SG88TfV5S6QQTn3k22Aexo22SPVsnz7sHWo7SPoK1qdjZKkWH0i3I9a7Q9WNPU4lbGSo7RKEg8ygMcec5otNBLO/vYkLnvsOHieGOzCx14Zw3QwUUW+SqcXUcSoIAH1nK+o9mMvEm9wscTQinl1h5gXZ/S51uSbBzYXvuA7BwGDbQCgzPNFeVsyqIYkbYuDcs1gSALgAAEbzfj6lXUwFHdDa6MVNu1SR6t2H/qJS2WE9s7n2IPwxq6mkx2oH4iE5PMxNONFsxoqZ6iLM6mVY7F1YlSASBcEEg2J4WG7C5/5jZj+mz/aH9MUFrHH+F1v0LfhiWn4HA6UjIp3Afidfg8R3ZZoVm9RDFM2auvSIHCjaNgwBFyLb9+MvSbRjPKSNpRWyzxqLt0cjbSgcSUI4DuJw29FvzKk+gj+4uPnl2lUFRU1FLGWMlP8A5gKkDf2HgcRjO4J4BA+kZtEANRukM9SasTzySlejK7bFrX6S9vZ7MdutLWkaFvRqbZM5AZ3O8Rg8Bs83I379wFuN8aWgugD5fVVkgaMwzH3NVvtKAzEA3FtwNtxOEbp7KzZlWluPTMPIGw9mHoiZcxPiCSVWH+jGg+Y5lEtVU5hPEsm+MBmJI7dkOqoDy5nux9830ZzfKlM9NWSVUSb3R9piF5kxszXUcypB52wQarNYNPPSw0zusdREoj2WNtsDcChPEkcRxwwyMJyZnRyGHHpU6FBESegGn1VNLmc8js+xTtNHESSikG/VXko9dsbDaUVVOZpBI0pjLbCtvFQBK0Z2V2iN3+ZdAlgLWYG41tDNXj0OZVcw6P0eVSI1B3rdg1iLWsN449mCyi0ap4nDpEAy32d5IS/HYUkql+HVA3Y7kyY93A44ngDUx9afwRWfR/zLiYjindafwRWfR/zLiYjinQ/IfeBk7yiMt1s5bDSwq092SNFKqjk3CgEe9tx3YWGm+lMud1ccdNC5VARFHuLG9izHfYbgOe4DxwaaSapYqjL4ZqSMR1CxIxVdwl6oJBHJ+w8+B7QmaWqeGRXQskkbXUjcVYfj3Y9p8eM2yd/rPMT2Mc+rPVE9PKtVWbIdN8cQN9lvlMRuuOQF9/PdhtYFNXmnKZlTBjZZ47CZOw8mH6rcuzeOWCvGfnZ2c7+8aoAHEHNYGkfoNBNMDZ7bEfz23D1e+8sDer/QZTkrxSiz1ql3J4jaHuf2QA3iTgZ1zZ21RWwUcUbzLB7pJGgJLMbbuqCRZN17bts40l1uV4AAymQAcABL/wDVihcTjGNvc8/1BsXzEvV0rRu8bizoxRh2FSQR6xikdU+kXpeWxbRvJD7i/wBUDZPmmz7cIfTSolmqnqJKV6XpjfZYMAWAAYgsq3vuJ7L4J9SGkfQVxgY9SpGyPnrcr6xtDzGK9QnUxX5HP9xaGmlBEXxMmszRH0CtZVFoZfdIewAnev1Tu8NntxTmAXXLk6TZZLIw68FpEPMG4UjwIP7uzEGlybHrweI1xYi31PadrRyyQTvswSAuCeCOov8A7lFu8hcEugVE+a5lLmk4PRRNsU6ntHD7ANz+s3dhKYrDQ/L0goaaONdlREpt3sAST3kknFWqrHbDueICc8TYwqf7QX5rS/TH7jYa2FT/AGgvzWl+mP3GxHpv1VjH7TB15aN7D09Yo3SqI5PnqLqfNbj6vfgc1T6R+iZjFtG0c3uL/WI2T5NbyJw9NMdHfTcukgt1igaPudRdfWd3niWyCDzBHsP9cX6dhlxFD7RT8G5WGlmeijo56g2vGhKjtY7lHmxHtwocsyEx6OV1TJcyVRVrniUEi2+0xZvMdmPzSHSxs3p8roo291mYekdzKdkE925pPJe3DA1l0Sw5HURILJHGiqO4MgGJlU4tqnuT/AMM88ybcPDXVVlcro0H+o6X8FjY/vthH4fWuDLTJk8LgX6Fo3PgVKH7wxZnrqJfrFr2MQuLAy6AJFGg4KiqPIAYj/FcaPVnS0tPIPjxI3rUfjhGv7L94WLzNDHsex7GZHSY9asIXNqu3Ng3mVXGtqMqiuZ7I4SQuD5FSPbjF1n1QkzWsI4Bwv2VUH24JNQuWF66Wa3ViiIv+s5AA9QY+WNp+NPz6ScfNCKH/u5vov8A1Ljo1t6tPSFaspV92UXlQf6ijmB/8gH2h3gX54f+7m+i/wDUuG1iF8hxsjD0EYBYIkd01S0bq6MUdCGVgbEEcCD24o/VprCXMYdl7LUxj3ReG0PlqOw8xyPcRgK1v6tNjbrqVeqetPGOR5yKOz5Q8+2ytyjN5aWZJoWKSIbg/vBHNSNxGLWVdSljvFglDHBp3/3JlnzY/wCJNhuYQsmliZjnOUzqNlrIki/JcPKSAeYsQQewjnh9Yg1ClQoPp/uNXm5P+vr4Sj/Z1+9Jj2ob4Rk+gb7yY9r6+Eo/2dfvSY9qG+EZPoG+8mLf/N9ov98oDALrphDZTMT8VkYeO0B+ODrALrpnC5TKD8Z0UeO0D+GM3D+ovuI1uxk44qrQOtMuW0bniYVv5C34YlXFV6DUJhy6kjPFYVv4kX/HGhrvlEVj7zdx7HsexlR8QWvz4Qh/Z1/iTY4tSHwsv0Un8uO3X4f8Rh/Z1/iTY4tSA/xVfoZP5cbA/wCt9oj98orCp1ozmvzCiyuM7iwknI5Df92MM3iy4Z9bWLFG8jmyRqXY9gUEn2Yn3RrS+pStqMwWikqWnJCkB7ILjcCqMCQAF8u/EOmQklh47e8Y58Qx16aMKaSCojUD0ciNrco2sF8lYD1nCp0Nz80VbBUfFRrOO1G3N7DfxAwx861k1tVTywSZTLsyoUO6XdfgR7lxBsR3jCgliKsVYFWBsQQQQewg7wcaGnU9Mo8U55sSxI5AwBBuCLgjmMY+mvwdW/s038N8YOp/SL0rLkVjeSnPRN22HvD5rYeION7TX4Orf2ab+G+MraUybT6x92Iqcs0c9L0YOyLyQSySp29VjtAeK387YVlJVtFIkiGzowdT2FSCD68ULqTH+Ep9JJ944SunujvoVfPCBZNrbj+Y28erevljTwZLd0PqYhhwDKW0dzlaulhqE4SoGt2HmPI3GFpo6P7z0gnqT1oaPqx9lxtKv+7bfAxoPrF9EyytgLWkA2qfxk6rW+afdPtYZ2qLR30XLYywtJP7q9+NiBsjyS3mT24lZOiGPrwIwHdUnjN/zif6V/vth96jPgv/AM0n8uEJm/5xP9K/32w+9RnwX/5pP5cU6v8AS/EBPmm9rG+C636FsS2wxUmsb4LrfoWxLT8Djmh+Q+89k7xvxa9VhpIooaZjJHGqBpGAW6qBey3JFxwuPLH01EVLTVVfNIS0jhWY9pZmJ9uGRlGVxVGXU0c0ayI0EYIYX4ovC/A94wGaqtFpqGuzCN45BDuEcjKQHAY2s3A9U78I34yjhRR/zzCo2I0cI7XLq/kWZ66BS8cm+YKLlGAttW+QRvJ5G99xw8CcceW51DUbfQypJsNsvsm+y3Yew4mw5GxtuENgDxJEwX6Ma0q2iIAk6aIf6cpLC3c3vl9du7Dj0l1RUNXtMENPIfjxWAJ7096fYe/CY031c1GWkM9pIWNllUWF+xl+KfMg9uNRM2LN8J/BiSpXmPnQrTuDMoy0V0kX/Mib3y94+UvePZgkxLGr/OWpcxppFNgZFjfvRyFa/rv4gYqfGdqcIxNx2MajWIJa1nAyisubXQAeJZcTIcPPPtW2aVo2anMI2QNcIEIXuJAAuRjD/J9n/SovsN/XFenyY8S0WgOCx7Ru6LTB6KlYcDDGf9i4UeurQLo3NdCvUc+7qPiueD+DcD3+O4o0T0EzKheJFr0amVgXiKE9W9yFJB2b9xGGFWUiSxvHIoZHBVlPAg7iMSh+lk3KbEOtwoyU9FtJJaGpSeI713MvJ1PFT3H2Gx5YpP8A42pvQDXB7whdrvv8i3y9rq27e7Cxqv7P0nSP0dVGI9o7AZWLbPLaI3XHDdxx/I1DVexsemRbG1tbNn2b2ttbPDatu/HFWY4cpB3QF3L4mpqTi9Jnrq+Wxld9nw2uu3l71R3Lht4UGS6o8woyzUuYJGzcQFbZa3C4NwbeGGxQI6xRiVg8gVQ7AWDMALkDkCbnEmoKltym4aXXMCtc+SCfLHf49ORKvh71h5qfYMTxSVTROkiGzowZT2FSCPaMPrSvQLMq15lavRadmukQUjq33BrAXt54F/yfZ/0qL7Df1xXp8qY02s0BwSeBG9o1nqVlLFUIRaRbkfJb4y+INxjE1ryAZRV3NroAPEsuBXR7VdmNCw9HzBFQsC6bLbLcL9U3FyN18fudatM0rVC1WYxuoNwgQhbjmQAATiYJjGSw3H3h2a7RHHFaaLzbdFSsLb4Yzu+YuFF+T7P+lRfYb+uCfRnQPNKIxImYRmnV1LRlCertAsq7QOzcX4EccP1L48oFN2gICPEZWFJ/aEqR0FInxjI7W7gtj7WGGbnUEzwSrTyCKVlsjkXCnttY4VGaalq2qfpKivSV7WuysbDsHYPDE2m2q25jVQ3uqEbWU1aywRSLvV0Vh4EA4nfW7o56LmMhUWjqPdV8SeuPtXPmMM3QzQLMKCWIenK9MpO3DsnhY7lvfZ379xGNbWVoL/ecEaoyxyxvtKzAkWIswNt+/cfEDB4nXFl4NgzjAsIvtQujm3PNVsOrEOjT57C7epbfawda5akJlM4JttlFHeSwNvUMbWhWjIoKKKnuGZbl2HBmY3J8OXgML7ONU+ZVljVZgkmzvUbLbI7wosAfLHd65M28mgJ6iFqJXFZUcEdVQorDajmhUEdqso9v44Un5Ps/6VF9hv64KtDNAswoZYh6cr0qk7UNjwIO5bg7O+x3EYbqXTIAVbkQUBHcRO6aaHS5dUGKQEobmKS251/BhzHLwIw2NSOmSS0wopGAlhv0YPx4zv3dpU7iOy3fZiZvk0NVEYp41kQ8mHPtB4g9434V2b6hrP0lFVNEQbqJLkqe6RbH2X7zgeumZNuTg+s7tKmxG9jF0u0pioKZ5pCLgWjS+935KPPieQvgEi0f0jRdkVkLAc2IJ9Zjvji/5MVlVIJMwrts/q3c27BtWVR4DywlcSA2zCvpCLHwIpoKearqNlFMs0zk2HEsxJJ7hc3udwGKV1faHjLqRYtxlY7crDmxtuH6qjcPXzx0aLaEUuXqRTx9Y7mkbrO3i3IdwAHdj5aZ5RWVCRrR1Qpd56RrXJFt1iBcEHwwebP1TsHAnFXbzF4M1jXS0m4sfcb/AK5iAt6xbxw5sJE6gqgttemR7V77Wy978b3ve9998MjQrJq2nWRayqFUOr0RtYrba2tokXN+rzPDA59hAKt2FTy35EJWW+44n/Wvq19Dc1NOv/TOeso/0mPL6M8uw7uzFA4+VVSpKjJIodHBVlIuCDxBGFYcxxNYhMtiS7q9+FKL6ZfxxU+E/R6nZ6bNYZoCjUqSrINprOo33W1utbkb7xbDD0toKyWJFoqhKd9rrsy7V1sdw3GxvY+WH6l1yMtGCgIES+vScNmYG7qQoD5l23+vHz1I1yx5oFYgdLGyLfm24geJscb9bqKqppGklrUd2N2ZlYknxvj4jUBUDetXECN4OywsRw3g7vHFIyYun093ioFNd1HhhIa8tMEmaOjiYMIm25SDcbdrBb9oBJPYbdhxqvqzzd12JM1JS1rBpP8A8J9ePvkmoSnjYNUzST/qqOjU+JBLHyIxNiGLE24tftDazxUX+rDQVq+pV3U+jRMDIx4MRvCDtJ59g7LjFJgY56CgjhjWOJFjRRZVUWA8sdGE58xytfiEq7RBnTrTuLLIkeRGkaQkIikC9t5JJ4AbvWMfmg2n0OZxu0atG8ZAeNiCRe9iCOINj6sc+sjQT+84EVXEcsRLRk71NxYq3Ox3bxwIGFVk2jeb5RUGSKFGJGweujI447xtq3EX5Ybjx43x9/inCSD9J7XrLfMwPkwIPa5/HHbqCy0tWTzW6scWzf8AWcjd6lOPh/y2zTM6lp6ro4du207MpsALAKiE7gORIw0oNC2pMvNNl8ghlJBMzi5Zt20SLHeQLDs3YfkyKuIYwee0AAlrg3ry0rEVKKRGHST73HyYwb7/AJzCw8GwaaE5StNQU0S8o1JPazDaY+ZJwsa3UXVTO0ktakjsbszKxJ874LtDNEMxo5I1krlmpkBBiKm/DqhWIJAB78IcY+mFVvr7whd2RDzE867sjEGYdKvvahNs/OXqt/KfPD2z+nnkp5EppFhmIsjsLhTcX3WPK4wrM21M11W/SVNekr2tcq24dgG4AeWOaVlRtxNTzixUFtTekwpa8Ru1o6kdGb8A/wAQnzuv1sO3T2pCZZWljYdBIvmylR7SMK78n2f9Li+w39caVdqozOojEU+ZCSJfeqds8OF+23eTh2XpO4cN7zi7gKqbGomsDZayX3xzOCOwNssPI3PqPZjg19aOdJTxVajrQnYf5jHcT81vvHHFlGp2vpGL0uYJE5FjZWse5hvBHiMNCryjp6RqeoIcyRbEjAWuStiwHLfvHZuwpnVMvUU3OgErRkyaFaPmtroIN+yzXe3JF3t7Nw7yMVUAFXkAo8AAPwwAas9WLZbJNLLIkruoRCgICrxbjzJt6sfbTfQ/MK2V1irVhpmUAxWNzu33IG8E8r4LO65Xq+BPKNok95hKHmlYcGdmHgWJHsw9tQtQDl0i33pO1x2ArGR5Hf6jgY/J9n/SovsN/XHflOp7MKRi9LmCRMbXsrAMB2jeD5jFGbJiyJtDQFBBuod6y5QuVVhO73IjzJAHtOJeIw8s61b5rWpsVWYxugN9kIQCRzIAFz44xPyfZ/0qL7Df1wOnfHiWi064LHtGloHmKz5dSOhBHRKptyZQFIPYQRjeJwn8r1O19Nf0fMeivx2A4B8RexOPtmOqvM51Ky5oZFPxW27HxANiMStjxlrD8exhgmu0zdKNKErc/oI4iHip5kUMLEFy4ZiDzA2VF/1TjJ1b6YrQ5lOsrbMM8jKxPBWDtsse7eQTyv3Y3dHdSVTT1dPOaiBhFKjkAPchWBIG7jbGvl2pGErVCpcSNM+1G8YKtFvc87g3uLgi27FJyYQu2+KqBTd4zla+8c8CGtmojXKqnpLdYBUHa+0Nm3eCL+AOBmn0EzmjGxR16PENyrIPejuVlcDwBxw1WqfM66QNX1iWHAC72+agCqMTpjRWDFxX8wyTVVADVzkTVWY06KLqjiWQ8giEMb+JAXzxUeMHRLQyny6IpApu3v5G3s5HaeQ7ALAY3sDqM3Vax2nkXaJ//9k="/>
          <p:cNvSpPr>
            <a:spLocks noChangeAspect="1" noChangeArrowheads="1"/>
          </p:cNvSpPr>
          <p:nvPr/>
        </p:nvSpPr>
        <p:spPr bwMode="auto">
          <a:xfrm>
            <a:off x="155575" y="-212725"/>
            <a:ext cx="5019675" cy="447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30" name="AutoShape 6" descr="data:image/jpg;base64,/9j/4AAQSkZJRgABAQAAAQABAAD/2wCEAAkGBhQSERMUExQUFBUVGSAYFxgYGR0aHhscHSAYICEhHhgdHScgHBojHSAfIC8iIycpLCwsIR49NTAqNSYsLCkBCQoKDgwOGg8PGjQlHyQ1KSouLCoqMiwpKiwqLCosLCwsLCw0LCwsKiwsLCwsLCwsLCksLCwsLCwsLCwsLCwsLP/AABEIAC8CDwMBIgACEQEDEQH/xAAcAAADAQEBAQEBAAAAAAAAAAAGBwgFBAADAQL/xABMEAACAQICBgYDCwkGBgMAAAABAgMEEQAFBgcSITFBEyJRYXGBFJGhIzI1QlJyc4KSssEYNFRidLGzwtEIFSUzQ6IWFyQ2g8NT0+H/xAAZAQADAQEBAAAAAAAAAAAAAAACAwQFAQD/xAAuEQACAgEDAwIFBAIDAAAAAAABAgARAwQSIRMxQVFxIjJhgZEzQqHRscEjNET/2gAMAwEAAhEDEQA/ANDT7RvMaKB6mLMqmVFPXUkqVBNrggkEAkbrDzwum1iZjb89n+0P6YfetP4IrPo/5lxMRxr6WsiWwH4iH4PEdWXaD5vNTxzLmrgyIrhSX3bQBALeB7MB+b6U5zls/RTVMoYbxtbMisvIgkbxh+6O/mlP9FH9xcLH+0JAuxRv8bakW/cQh/ePae3CMOXdk2MBXtCZaFiaGrbW6ayRaaqVVmb/AC3XcrkDgV+K1rnduPdzZ+JI0cdhV0xT34mj2fHbW39MVvherxLjYbfM6jWOZ7C+10aTmloRFGxWWobZBUkEItixBG8fFX62GDictaGYyV1ZVSxgtBR7MO0OAuxF/rPteQwGlTc/PYTrmhDjUXpW00c1NK7O8Z6RCzFiUbcRc7+q1j9buwf6UZRLU07RQVDU0hIIkUXIsb23Ebjw44mzQTSH0KvgmJsgbZk+Y25vV77yxVAN8M1SdPJuHmcQ2JNekOfZtQVDwS1k+0vMOSrKeDLccD/XHtHNIcyrqqKnWvmRpDbaLkAAAk7ha5sOGGfro0P9JpPSI1vNTAk2G9o+LD6vvh9btwhcvr3gljljOy8bB1PeDf1fhi3CVy47AF+3mLa1MqfRbJJaWExzVMlUxYt0jixAIAsBc7t1+PPA/rB0crJBJU0tdLB0cd+hG5W2Lk9YHcSO0Ebhgj0W0gStpYqhODjePksNzL5G+BbXFpR6PR+jx756r3NVG87BsGNu++wO0nuxm495y15jjVRb6G1mbZpP0aV06Kg2pJCxsoPDcLXY8hfkd4tju07izXKih/vCaWKQkK97HaAvYqb23cwTw5YaOrrRAZfRpGQOlfrzH9Y8r9ijd6+3Aj/aC/NaX6Y/cbFK5Q+baAK9oG2luLjJNZVbDURSSVM8qK4Lozkhl+MLeF7d9sUzBOrqrqQVYBlI4EHeD5jEjZtlj088kMnvo2Knv7D4EWPnh96lNJPSKDoWN5KY7HihuUP71+rgtZiG0Os5jPNGMLAFrj0qejolWJyk077KspsQq2LEHlyH1sHuJ61qV711fU7BvFQx2J5X2lDeZdtn6vdiXTJvyc9hDc0IOJrBzFeFbUfbv+8YcWg2ideRT1VVmM7XtIYL3Ugi4DMTv3HeAN2J9xVGb5+tFlxqGF+jiXZHymIAUebEeV8War4QFQd/pFpz3nFpxrHp8tXZb3WdhdYlNjbtZt+yvrJ5A4V1HpfnGcTmKnk6FeLdH1FReF2k3t7bnkML7MsxknleaVi8khLMx7T+4DgByGKN1T6PLS5bCbWknHSyHmdodUeAW3t7cC+NNOl1ZnQS5g7Hqbqit5M1qds8bdIRfxM1z7MDekNPnOTWkFXJNBewckyKDyDpJcrfuNu/D4xy5nlqVEMkMo2kkUqw7j+PMHttiZdS1/HyPaGU9IutBtdMdSyw1arDKdyyA+5sew394fEkd44YJNNtF6uq2WpK2SmZFI2BfZc3v1mBuOy9jibc2y5qeeWFvfROyHv2SRfzG/zw+dTOmLVdK0MrFpaew2jxaM+9J7SLFT5duH58Ix/8mOCrXwYpM10wzSGV4ZqupWSMlWXbtY+XEcwezB/qn1pNIwpKyQs7H3GVjvJPxGPb8k+XZgf1g6PyVufVEMVukMYdQfjFY1Nr8ieWF1JGyMVYFWU2IO4gjkRyIOKemmVKqjQMCypli4xNLMimqoQkFVJSOG2ttBe4sRYi43b78eWA/VNrK9LQUtS3/UIOox/1VH/sA49o39tmXjKZWxNR7x4IYScM6zbN6WrNG1XO0hZVTZe4fbICkEi++9u44ZNFq5zDovdc3qBIbHqAkDjuuWBYeS4x9PIx/wASZZu4iMnykmt+4Yb2Kc2UhVoAX9ICryZNmlmbZnQVT08ldOxWxVg7AMp3g2PDsI7b4++hVbmeY1BhTMJoyELlmdjuBA3Ac9+OrXvHbMlPbAh/3SD8Mf1qG+EZPoG+8mK7HR30Lr0i/wB1QkrtCM9hBeHMWmI+KWIJ8A4K+s4xco101tLKYq6IS7J2XGz0ci/yk9xAv2jD2wm9fujqgQViizE9FIe3cShPeLFfMdmJMORcjbMgHMYwIFiNLR/SKCthE1O4dDuPIqexhybuxpYmDV1pg2X1iOSehkIWZeRX5Vu1b3Hdcc8U8rX3jCdRh6TV4nVbcJ+4x9KMkkqoRHFUyUrBg23HvO6+4i43eeNjHsIBo2IcnTS/NM0y2paB66d7gOrhj1lNwDY3sbggi/Licc+jOeZpmFVHTpXTqz3JYubKqi5Nhx/E2xra/PhCH9nX+JNji1IfCy/RSfy42BXR30Lr0k/7qjs0U0dmpFcTVctWWIIMgts2vwFzuPjyxvY9jE0z0hFFRT1BttKtkB5udyj1m57gcZPLt9TH9hEvrV04mfMmWCWREprINh2UFwbsSAbHrdXwXDw0ZzpaukgqF/1EBI7G4MPJrjErZlQSxlDMCDMgmUniyvfreZv53w3NQWkd1mo2PvT0sfgdzj12bzbGjqMIGIFfEUjfFzHBhWab6K5lAk9XT5lMyptSmInZ2UFyQpuQdleRA4YaeMXTX4Orf2ab+G+IMTlW4jWFiTg+n2YHjW1H27fuw/8AVnpMa3L4pGN5U9zl7dpbbz85SG88TfV5S6QQTn3k22Aexo22SPVsnz7sHWo7SPoK1qdjZKkWH0i3I9a7Q9WNPU4lbGSo7RKEg8ygMcec5otNBLO/vYkLnvsOHieGOzCx14Zw3QwUUW+SqcXUcSoIAH1nK+o9mMvEm9wscTQinl1h5gXZ/S51uSbBzYXvuA7BwGDbQCgzPNFeVsyqIYkbYuDcs1gSALgAAEbzfj6lXUwFHdDa6MVNu1SR6t2H/qJS2WE9s7n2IPwxq6mkx2oH4iE5PMxNONFsxoqZ6iLM6mVY7F1YlSASBcEEg2J4WG7C5/5jZj+mz/aH9MUFrHH+F1v0LfhiWn4HA6UjIp3Afidfg8R3ZZoVm9RDFM2auvSIHCjaNgwBFyLb9+MvSbRjPKSNpRWyzxqLt0cjbSgcSUI4DuJw29FvzKk+gj+4uPnl2lUFRU1FLGWMlP8A5gKkDf2HgcRjO4J4BA+kZtEANRukM9SasTzySlejK7bFrX6S9vZ7MdutLWkaFvRqbZM5AZ3O8Rg8Bs83I379wFuN8aWgugD5fVVkgaMwzH3NVvtKAzEA3FtwNtxOEbp7KzZlWluPTMPIGw9mHoiZcxPiCSVWH+jGg+Y5lEtVU5hPEsm+MBmJI7dkOqoDy5nux9830ZzfKlM9NWSVUSb3R9piF5kxszXUcypB52wQarNYNPPSw0zusdREoj2WNtsDcChPEkcRxwwyMJyZnRyGHHpU6FBESegGn1VNLmc8js+xTtNHESSikG/VXko9dsbDaUVVOZpBI0pjLbCtvFQBK0Z2V2iN3+ZdAlgLWYG41tDNXj0OZVcw6P0eVSI1B3rdg1iLWsN449mCyi0ap4nDpEAy32d5IS/HYUkql+HVA3Y7kyY93A44ngDUx9afwRWfR/zLiYjindafwRWfR/zLiYjinQ/IfeBk7yiMt1s5bDSwq092SNFKqjk3CgEe9tx3YWGm+lMud1ccdNC5VARFHuLG9izHfYbgOe4DxwaaSapYqjL4ZqSMR1CxIxVdwl6oJBHJ+w8+B7QmaWqeGRXQskkbXUjcVYfj3Y9p8eM2yd/rPMT2Mc+rPVE9PKtVWbIdN8cQN9lvlMRuuOQF9/PdhtYFNXmnKZlTBjZZ47CZOw8mH6rcuzeOWCvGfnZ2c7+8aoAHEHNYGkfoNBNMDZ7bEfz23D1e+8sDer/QZTkrxSiz1ql3J4jaHuf2QA3iTgZ1zZ21RWwUcUbzLB7pJGgJLMbbuqCRZN17bts40l1uV4AAymQAcABL/wDVihcTjGNvc8/1BsXzEvV0rRu8bizoxRh2FSQR6xikdU+kXpeWxbRvJD7i/wBUDZPmmz7cIfTSolmqnqJKV6XpjfZYMAWAAYgsq3vuJ7L4J9SGkfQVxgY9SpGyPnrcr6xtDzGK9QnUxX5HP9xaGmlBEXxMmszRH0CtZVFoZfdIewAnev1Tu8NntxTmAXXLk6TZZLIw68FpEPMG4UjwIP7uzEGlybHrweI1xYi31PadrRyyQTvswSAuCeCOov8A7lFu8hcEugVE+a5lLmk4PRRNsU6ntHD7ANz+s3dhKYrDQ/L0goaaONdlREpt3sAST3kknFWqrHbDueICc8TYwqf7QX5rS/TH7jYa2FT/AGgvzWl+mP3GxHpv1VjH7TB15aN7D09Yo3SqI5PnqLqfNbj6vfgc1T6R+iZjFtG0c3uL/WI2T5NbyJw9NMdHfTcukgt1igaPudRdfWd3niWyCDzBHsP9cX6dhlxFD7RT8G5WGlmeijo56g2vGhKjtY7lHmxHtwocsyEx6OV1TJcyVRVrniUEi2+0xZvMdmPzSHSxs3p8roo291mYekdzKdkE925pPJe3DA1l0Sw5HURILJHGiqO4MgGJlU4tqnuT/AMM88ybcPDXVVlcro0H+o6X8FjY/vthH4fWuDLTJk8LgX6Fo3PgVKH7wxZnrqJfrFr2MQuLAy6AJFGg4KiqPIAYj/FcaPVnS0tPIPjxI3rUfjhGv7L94WLzNDHsex7GZHSY9asIXNqu3Ng3mVXGtqMqiuZ7I4SQuD5FSPbjF1n1QkzWsI4Bwv2VUH24JNQuWF66Wa3ViiIv+s5AA9QY+WNp+NPz6ScfNCKH/u5vov8A1Ljo1t6tPSFaspV92UXlQf6ijmB/8gH2h3gX54f+7m+i/wDUuG1iF8hxsjD0EYBYIkd01S0bq6MUdCGVgbEEcCD24o/VprCXMYdl7LUxj3ReG0PlqOw8xyPcRgK1v6tNjbrqVeqetPGOR5yKOz5Q8+2ytyjN5aWZJoWKSIbg/vBHNSNxGLWVdSljvFglDHBp3/3JlnzY/wCJNhuYQsmliZjnOUzqNlrIki/JcPKSAeYsQQewjnh9Yg1ClQoPp/uNXm5P+vr4Sj/Z1+9Jj2ob4Rk+gb7yY9r6+Eo/2dfvSY9qG+EZPoG+8mLf/N9ov98oDALrphDZTMT8VkYeO0B+ODrALrpnC5TKD8Z0UeO0D+GM3D+ovuI1uxk44qrQOtMuW0bniYVv5C34YlXFV6DUJhy6kjPFYVv4kX/HGhrvlEVj7zdx7HsexlR8QWvz4Qh/Z1/iTY4tSHwsv0Un8uO3X4f8Rh/Z1/iTY4tSA/xVfoZP5cbA/wCt9oj98orCp1ozmvzCiyuM7iwknI5Df92MM3iy4Z9bWLFG8jmyRqXY9gUEn2Yn3RrS+pStqMwWikqWnJCkB7ILjcCqMCQAF8u/EOmQklh47e8Y58Qx16aMKaSCojUD0ciNrco2sF8lYD1nCp0Nz80VbBUfFRrOO1G3N7DfxAwx861k1tVTywSZTLsyoUO6XdfgR7lxBsR3jCgliKsVYFWBsQQQQewg7wcaGnU9Mo8U55sSxI5AwBBuCLgjmMY+mvwdW/s038N8YOp/SL0rLkVjeSnPRN22HvD5rYeION7TX4Orf2ab+G+MraUybT6x92Iqcs0c9L0YOyLyQSySp29VjtAeK387YVlJVtFIkiGzowdT2FSCD68ULqTH+Ep9JJ944SunujvoVfPCBZNrbj+Y28erevljTwZLd0PqYhhwDKW0dzlaulhqE4SoGt2HmPI3GFpo6P7z0gnqT1oaPqx9lxtKv+7bfAxoPrF9EyytgLWkA2qfxk6rW+afdPtYZ2qLR30XLYywtJP7q9+NiBsjyS3mT24lZOiGPrwIwHdUnjN/zif6V/vth96jPgv/AM0n8uEJm/5xP9K/32w+9RnwX/5pP5cU6v8AS/EBPmm9rG+C636FsS2wxUmsb4LrfoWxLT8Djmh+Q+89k7xvxa9VhpIooaZjJHGqBpGAW6qBey3JFxwuPLH01EVLTVVfNIS0jhWY9pZmJ9uGRlGVxVGXU0c0ayI0EYIYX4ovC/A94wGaqtFpqGuzCN45BDuEcjKQHAY2s3A9U78I34yjhRR/zzCo2I0cI7XLq/kWZ66BS8cm+YKLlGAttW+QRvJ5G99xw8CcceW51DUbfQypJsNsvsm+y3Yew4mw5GxtuENgDxJEwX6Ma0q2iIAk6aIf6cpLC3c3vl9du7Dj0l1RUNXtMENPIfjxWAJ7096fYe/CY031c1GWkM9pIWNllUWF+xl+KfMg9uNRM2LN8J/BiSpXmPnQrTuDMoy0V0kX/Mib3y94+UvePZgkxLGr/OWpcxppFNgZFjfvRyFa/rv4gYqfGdqcIxNx2MajWIJa1nAyisubXQAeJZcTIcPPPtW2aVo2anMI2QNcIEIXuJAAuRjD/J9n/SovsN/XFenyY8S0WgOCx7Ru6LTB6KlYcDDGf9i4UeurQLo3NdCvUc+7qPiueD+DcD3+O4o0T0EzKheJFr0amVgXiKE9W9yFJB2b9xGGFWUiSxvHIoZHBVlPAg7iMSh+lk3KbEOtwoyU9FtJJaGpSeI713MvJ1PFT3H2Gx5YpP8A42pvQDXB7whdrvv8i3y9rq27e7Cxqv7P0nSP0dVGI9o7AZWLbPLaI3XHDdxx/I1DVexsemRbG1tbNn2b2ttbPDatu/HFWY4cpB3QF3L4mpqTi9Jnrq+Wxld9nw2uu3l71R3Lht4UGS6o8woyzUuYJGzcQFbZa3C4NwbeGGxQI6xRiVg8gVQ7AWDMALkDkCbnEmoKltym4aXXMCtc+SCfLHf49ORKvh71h5qfYMTxSVTROkiGzowZT2FSCPaMPrSvQLMq15lavRadmukQUjq33BrAXt54F/yfZ/0qL7Df1xXp8qY02s0BwSeBG9o1nqVlLFUIRaRbkfJb4y+INxjE1ryAZRV3NroAPEsuBXR7VdmNCw9HzBFQsC6bLbLcL9U3FyN18fudatM0rVC1WYxuoNwgQhbjmQAATiYJjGSw3H3h2a7RHHFaaLzbdFSsLb4Yzu+YuFF+T7P+lRfYb+uCfRnQPNKIxImYRmnV1LRlCertAsq7QOzcX4EccP1L48oFN2gICPEZWFJ/aEqR0FInxjI7W7gtj7WGGbnUEzwSrTyCKVlsjkXCnttY4VGaalq2qfpKivSV7WuysbDsHYPDE2m2q25jVQ3uqEbWU1aywRSLvV0Vh4EA4nfW7o56LmMhUWjqPdV8SeuPtXPmMM3QzQLMKCWIenK9MpO3DsnhY7lvfZ379xGNbWVoL/ecEaoyxyxvtKzAkWIswNt+/cfEDB4nXFl4NgzjAsIvtQujm3PNVsOrEOjT57C7epbfawda5akJlM4JttlFHeSwNvUMbWhWjIoKKKnuGZbl2HBmY3J8OXgML7ONU+ZVljVZgkmzvUbLbI7wosAfLHd65M28mgJ6iFqJXFZUcEdVQorDajmhUEdqso9v44Un5Ps/6VF9hv64KtDNAswoZYh6cr0qk7UNjwIO5bg7O+x3EYbqXTIAVbkQUBHcRO6aaHS5dUGKQEobmKS251/BhzHLwIw2NSOmSS0wopGAlhv0YPx4zv3dpU7iOy3fZiZvk0NVEYp41kQ8mHPtB4g9434V2b6hrP0lFVNEQbqJLkqe6RbH2X7zgeumZNuTg+s7tKmxG9jF0u0pioKZ5pCLgWjS+935KPPieQvgEi0f0jRdkVkLAc2IJ9Zjvji/5MVlVIJMwrts/q3c27BtWVR4DywlcSA2zCvpCLHwIpoKearqNlFMs0zk2HEsxJJ7hc3udwGKV1faHjLqRYtxlY7crDmxtuH6qjcPXzx0aLaEUuXqRTx9Y7mkbrO3i3IdwAHdj5aZ5RWVCRrR1Qpd56RrXJFt1iBcEHwwebP1TsHAnFXbzF4M1jXS0m4sfcb/AK5iAt6xbxw5sJE6gqgttemR7V77Wy978b3ve9998MjQrJq2nWRayqFUOr0RtYrba2tokXN+rzPDA59hAKt2FTy35EJWW+44n/Wvq19Dc1NOv/TOeso/0mPL6M8uw7uzFA4+VVSpKjJIodHBVlIuCDxBGFYcxxNYhMtiS7q9+FKL6ZfxxU+E/R6nZ6bNYZoCjUqSrINprOo33W1utbkb7xbDD0toKyWJFoqhKd9rrsy7V1sdw3GxvY+WH6l1yMtGCgIES+vScNmYG7qQoD5l23+vHz1I1yx5oFYgdLGyLfm24geJscb9bqKqppGklrUd2N2ZlYknxvj4jUBUDetXECN4OywsRw3g7vHFIyYun093ioFNd1HhhIa8tMEmaOjiYMIm25SDcbdrBb9oBJPYbdhxqvqzzd12JM1JS1rBpP8A8J9ePvkmoSnjYNUzST/qqOjU+JBLHyIxNiGLE24tftDazxUX+rDQVq+pV3U+jRMDIx4MRvCDtJ59g7LjFJgY56CgjhjWOJFjRRZVUWA8sdGE58xytfiEq7RBnTrTuLLIkeRGkaQkIikC9t5JJ4AbvWMfmg2n0OZxu0atG8ZAeNiCRe9iCOINj6sc+sjQT+84EVXEcsRLRk71NxYq3Ox3bxwIGFVk2jeb5RUGSKFGJGweujI447xtq3EX5Ybjx43x9/inCSD9J7XrLfMwPkwIPa5/HHbqCy0tWTzW6scWzf8AWcjd6lOPh/y2zTM6lp6ro4du207MpsALAKiE7gORIw0oNC2pMvNNl8ghlJBMzi5Zt20SLHeQLDs3YfkyKuIYwee0AAlrg3ry0rEVKKRGHST73HyYwb7/AJzCw8GwaaE5StNQU0S8o1JPazDaY+ZJwsa3UXVTO0ktakjsbszKxJ874LtDNEMxo5I1krlmpkBBiKm/DqhWIJAB78IcY+mFVvr7whd2RDzE867sjEGYdKvvahNs/OXqt/KfPD2z+nnkp5EppFhmIsjsLhTcX3WPK4wrM21M11W/SVNekr2tcq24dgG4AeWOaVlRtxNTzixUFtTekwpa8Ru1o6kdGb8A/wAQnzuv1sO3T2pCZZWljYdBIvmylR7SMK78n2f9Li+w39caVdqozOojEU+ZCSJfeqds8OF+23eTh2XpO4cN7zi7gKqbGomsDZayX3xzOCOwNssPI3PqPZjg19aOdJTxVajrQnYf5jHcT81vvHHFlGp2vpGL0uYJE5FjZWse5hvBHiMNCryjp6RqeoIcyRbEjAWuStiwHLfvHZuwpnVMvUU3OgErRkyaFaPmtroIN+yzXe3JF3t7Nw7yMVUAFXkAo8AAPwwAas9WLZbJNLLIkruoRCgICrxbjzJt6sfbTfQ/MK2V1irVhpmUAxWNzu33IG8E8r4LO65Xq+BPKNok95hKHmlYcGdmHgWJHsw9tQtQDl0i33pO1x2ArGR5Hf6jgY/J9n/SovsN/XHflOp7MKRi9LmCRMbXsrAMB2jeD5jFGbJiyJtDQFBBuod6y5QuVVhO73IjzJAHtOJeIw8s61b5rWpsVWYxugN9kIQCRzIAFz44xPyfZ/0qL7Df1wOnfHiWi064LHtGloHmKz5dSOhBHRKptyZQFIPYQRjeJwn8r1O19Nf0fMeivx2A4B8RexOPtmOqvM51Ky5oZFPxW27HxANiMStjxlrD8exhgmu0zdKNKErc/oI4iHip5kUMLEFy4ZiDzA2VF/1TjJ1b6YrQ5lOsrbMM8jKxPBWDtsse7eQTyv3Y3dHdSVTT1dPOaiBhFKjkAPchWBIG7jbGvl2pGErVCpcSNM+1G8YKtFvc87g3uLgi27FJyYQu2+KqBTd4zla+8c8CGtmojXKqnpLdYBUHa+0Nm3eCL+AOBmn0EzmjGxR16PENyrIPejuVlcDwBxw1WqfM66QNX1iWHAC72+agCqMTpjRWDFxX8wyTVVADVzkTVWY06KLqjiWQ8giEMb+JAXzxUeMHRLQyny6IpApu3v5G3s5HaeQ7ALAY3sDqM3Vax2nkXaJ//9k="/>
          <p:cNvSpPr>
            <a:spLocks noChangeAspect="1" noChangeArrowheads="1"/>
          </p:cNvSpPr>
          <p:nvPr/>
        </p:nvSpPr>
        <p:spPr bwMode="auto">
          <a:xfrm>
            <a:off x="155575" y="-212725"/>
            <a:ext cx="5019675" cy="447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1981200" y="2653605"/>
            <a:ext cx="6477000" cy="1077218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1400" dirty="0">
                <a:solidFill>
                  <a:prstClr val="black"/>
                </a:solidFill>
                <a:latin typeface="Tw Cen MT" pitchFamily="34" charset="0"/>
                <a:cs typeface="Arial" pitchFamily="34" charset="0"/>
              </a:rPr>
              <a:t>Partner Advisors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1400" dirty="0" smtClean="0">
                <a:solidFill>
                  <a:prstClr val="black"/>
                </a:solidFill>
                <a:latin typeface="Tw Cen MT" pitchFamily="34" charset="0"/>
                <a:cs typeface="Arial" pitchFamily="34" charset="0"/>
              </a:rPr>
              <a:t>Complimentary Benchmarking Review</a:t>
            </a:r>
            <a:endParaRPr lang="en-US" sz="3200" kern="1400" dirty="0">
              <a:solidFill>
                <a:prstClr val="black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-5400000">
            <a:off x="-2311400" y="4349750"/>
            <a:ext cx="4800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This document was prepared by, and is the copyrighted material of, Partner Advisors LLC.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1892300" y="6167438"/>
            <a:ext cx="63246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2813">
              <a:defRPr/>
            </a:pPr>
            <a:r>
              <a:rPr lang="en-US" sz="1200" kern="1400" spc="180" dirty="0">
                <a:solidFill>
                  <a:prstClr val="black"/>
                </a:solidFill>
                <a:latin typeface="Century Gothic" pitchFamily="34" charset="0"/>
                <a:cs typeface="Arial" pitchFamily="34" charset="0"/>
              </a:rPr>
              <a:t>Payment Strategy ∙ Contract Negotiation ∙ Program Marketing</a:t>
            </a:r>
          </a:p>
          <a:p>
            <a:pPr defTabSz="912813">
              <a:defRPr/>
            </a:pPr>
            <a:r>
              <a:rPr lang="en-US" sz="1200" kern="1400" spc="240" dirty="0">
                <a:solidFill>
                  <a:prstClr val="black"/>
                </a:solidFill>
                <a:latin typeface="Century Gothic" pitchFamily="34" charset="0"/>
                <a:cs typeface="Arial" pitchFamily="34" charset="0"/>
              </a:rPr>
              <a:t>Revenue Optimization ∙ Product Development</a:t>
            </a:r>
          </a:p>
        </p:txBody>
      </p:sp>
      <p:pic>
        <p:nvPicPr>
          <p:cNvPr id="22" name="Picture 15" descr="cc3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541713"/>
            <a:ext cx="777875" cy="5159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23" name="Picture 23" descr="service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213225"/>
            <a:ext cx="777875" cy="10763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24" name="Picture 18" descr="piggybank.jpg"/>
          <p:cNvPicPr>
            <a:picLocks noChangeAspect="1"/>
          </p:cNvPicPr>
          <p:nvPr/>
        </p:nvPicPr>
        <p:blipFill>
          <a:blip r:embed="rId6" cstate="print"/>
          <a:srcRect l="19270"/>
          <a:stretch>
            <a:fillRect/>
          </a:stretch>
        </p:blipFill>
        <p:spPr bwMode="auto">
          <a:xfrm>
            <a:off x="838200" y="2762250"/>
            <a:ext cx="777875" cy="635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25" name="Picture 14" descr="card1.jpg"/>
          <p:cNvPicPr>
            <a:picLocks noChangeAspect="1"/>
          </p:cNvPicPr>
          <p:nvPr/>
        </p:nvPicPr>
        <p:blipFill>
          <a:blip r:embed="rId7" cstate="print"/>
          <a:srcRect l="10312"/>
          <a:stretch>
            <a:fillRect/>
          </a:stretch>
        </p:blipFill>
        <p:spPr bwMode="auto">
          <a:xfrm>
            <a:off x="838200" y="1550988"/>
            <a:ext cx="777875" cy="10715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26" name="Picture 19" descr="wireless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200" y="762000"/>
            <a:ext cx="777875" cy="6254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22207"/>
            <a:ext cx="74183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591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Benchmarking Outline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1600" y="1371600"/>
            <a:ext cx="6172200" cy="440120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en-US" sz="1400" b="1" dirty="0">
                <a:solidFill>
                  <a:prstClr val="black"/>
                </a:solidFill>
              </a:rPr>
              <a:t>Program performance review</a:t>
            </a:r>
            <a:r>
              <a:rPr lang="en-US" sz="1400" dirty="0">
                <a:solidFill>
                  <a:prstClr val="black"/>
                </a:solidFill>
              </a:rPr>
              <a:t>:  Quantitative performance benchmarking along key performance dimensions including penetration, activation, spend, and other metrics relative to other retail and non-retail cobrand credit cards.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400" b="1" dirty="0">
                <a:solidFill>
                  <a:prstClr val="black"/>
                </a:solidFill>
              </a:rPr>
              <a:t>Bank P&amp;L</a:t>
            </a:r>
            <a:r>
              <a:rPr lang="en-US" sz="1400" dirty="0">
                <a:solidFill>
                  <a:prstClr val="black"/>
                </a:solidFill>
              </a:rPr>
              <a:t>: our estimate of the issuer’s P&amp;L and commentary on key drivers; discussion of alternative participation models </a:t>
            </a:r>
            <a:r>
              <a:rPr lang="en-US" sz="1400" dirty="0" smtClean="0">
                <a:solidFill>
                  <a:prstClr val="black"/>
                </a:solidFill>
              </a:rPr>
              <a:t>to </a:t>
            </a:r>
            <a:r>
              <a:rPr lang="en-US" sz="1400" dirty="0">
                <a:solidFill>
                  <a:prstClr val="black"/>
                </a:solidFill>
              </a:rPr>
              <a:t>consider.  This is important to understand to hit valuation levers.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400" b="1" dirty="0">
                <a:solidFill>
                  <a:prstClr val="black"/>
                </a:solidFill>
              </a:rPr>
              <a:t>Agreement review</a:t>
            </a:r>
            <a:r>
              <a:rPr lang="en-US" sz="1400" dirty="0">
                <a:solidFill>
                  <a:prstClr val="black"/>
                </a:solidFill>
              </a:rPr>
              <a:t>: identification of key strengths and weaknesses of the </a:t>
            </a:r>
            <a:r>
              <a:rPr lang="en-US" sz="1400" dirty="0" smtClean="0">
                <a:solidFill>
                  <a:prstClr val="black"/>
                </a:solidFill>
              </a:rPr>
              <a:t>contracts </a:t>
            </a:r>
            <a:r>
              <a:rPr lang="en-US" sz="1400" dirty="0">
                <a:solidFill>
                  <a:prstClr val="black"/>
                </a:solidFill>
              </a:rPr>
              <a:t>with both issuer and payment network, with a focus on key areas of member value, BJ’s control over the program, financial </a:t>
            </a:r>
            <a:r>
              <a:rPr lang="en-US" sz="1400" dirty="0" smtClean="0">
                <a:solidFill>
                  <a:prstClr val="black"/>
                </a:solidFill>
              </a:rPr>
              <a:t>terms, </a:t>
            </a:r>
            <a:r>
              <a:rPr lang="en-US" sz="1400" dirty="0">
                <a:solidFill>
                  <a:prstClr val="black"/>
                </a:solidFill>
              </a:rPr>
              <a:t>and exit/portfolio conveyance terms.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400" b="1" dirty="0">
                <a:solidFill>
                  <a:prstClr val="black"/>
                </a:solidFill>
              </a:rPr>
              <a:t>Strategy going forward</a:t>
            </a:r>
            <a:r>
              <a:rPr lang="en-US" sz="1400" dirty="0">
                <a:solidFill>
                  <a:prstClr val="black"/>
                </a:solidFill>
              </a:rPr>
              <a:t>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>
                <a:solidFill>
                  <a:prstClr val="black"/>
                </a:solidFill>
              </a:rPr>
              <a:t>Our projection of quantitative and qualitative program value (i.e. upside);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>
                <a:solidFill>
                  <a:prstClr val="black"/>
                </a:solidFill>
              </a:rPr>
              <a:t>Product line changes we would recommend further exploring;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>
                <a:solidFill>
                  <a:prstClr val="black"/>
                </a:solidFill>
              </a:rPr>
              <a:t>Marketing channel expansion opportunities;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>
                <a:solidFill>
                  <a:prstClr val="black"/>
                </a:solidFill>
              </a:rPr>
              <a:t>Other resources and bandwidth required to “win” in this space in the real world.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>
                <a:solidFill>
                  <a:prstClr val="black"/>
                </a:solidFill>
              </a:rPr>
              <a:t>Other payment vehicles to consider beyond credit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400" b="1" dirty="0">
                <a:solidFill>
                  <a:prstClr val="black"/>
                </a:solidFill>
              </a:rPr>
              <a:t>Issuer and payment network considerations and likely interested parties</a:t>
            </a:r>
            <a:endParaRPr lang="en-US" sz="1400" dirty="0">
              <a:solidFill>
                <a:prstClr val="black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400" b="1" dirty="0">
                <a:solidFill>
                  <a:prstClr val="black"/>
                </a:solidFill>
              </a:rPr>
              <a:t>Detailed </a:t>
            </a:r>
            <a:r>
              <a:rPr lang="en-US" sz="1400" b="1" dirty="0" err="1">
                <a:solidFill>
                  <a:prstClr val="black"/>
                </a:solidFill>
              </a:rPr>
              <a:t>workplan</a:t>
            </a:r>
            <a:r>
              <a:rPr lang="en-US" sz="1400" b="1" dirty="0">
                <a:solidFill>
                  <a:prstClr val="black"/>
                </a:solidFill>
              </a:rPr>
              <a:t> and steps to get there</a:t>
            </a:r>
            <a:r>
              <a:rPr lang="en-US" sz="1400" dirty="0">
                <a:solidFill>
                  <a:prstClr val="black"/>
                </a:solidFill>
              </a:rPr>
              <a:t>. 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669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z="2000" dirty="0" smtClean="0"/>
              <a:t>Partner Advisors</a:t>
            </a:r>
          </a:p>
        </p:txBody>
      </p:sp>
      <p:sp>
        <p:nvSpPr>
          <p:cNvPr id="23557" name="Rectangle 2"/>
          <p:cNvSpPr>
            <a:spLocks noChangeArrowheads="1"/>
          </p:cNvSpPr>
          <p:nvPr/>
        </p:nvSpPr>
        <p:spPr bwMode="auto">
          <a:xfrm>
            <a:off x="2516188" y="2616200"/>
            <a:ext cx="5256212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lIns="0" tIns="182880" rIns="0" bIns="182880" anchorCtr="1"/>
          <a:lstStyle/>
          <a:p>
            <a:pPr fontAlgn="base">
              <a:spcBef>
                <a:spcPct val="0"/>
              </a:spcBef>
              <a:spcAft>
                <a:spcPct val="20000"/>
              </a:spcAft>
            </a:pPr>
            <a:r>
              <a:rPr lang="en-US" dirty="0">
                <a:solidFill>
                  <a:prstClr val="black"/>
                </a:solidFill>
                <a:latin typeface="Tw Cen MT" pitchFamily="34" charset="0"/>
                <a:cs typeface="Arial" pitchFamily="34" charset="0"/>
              </a:rPr>
              <a:t>If you have any questions, please contact us.</a:t>
            </a:r>
          </a:p>
          <a:p>
            <a:pPr algn="ctr" fontAlgn="base">
              <a:spcBef>
                <a:spcPct val="0"/>
              </a:spcBef>
              <a:spcAft>
                <a:spcPct val="20000"/>
              </a:spcAft>
            </a:pPr>
            <a:endParaRPr lang="en-US" dirty="0">
              <a:solidFill>
                <a:prstClr val="black"/>
              </a:solidFill>
              <a:latin typeface="Tw Cen MT" pitchFamily="34" charset="0"/>
              <a:cs typeface="Arial" pitchFamily="34" charset="0"/>
            </a:endParaRPr>
          </a:p>
        </p:txBody>
      </p:sp>
      <p:pic>
        <p:nvPicPr>
          <p:cNvPr id="9" name="Picture 8" descr="Blue Wave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6600" y="2768600"/>
            <a:ext cx="1447800" cy="1478825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23561" name="Rectangle 5"/>
          <p:cNvSpPr>
            <a:spLocks noChangeArrowheads="1"/>
          </p:cNvSpPr>
          <p:nvPr/>
        </p:nvSpPr>
        <p:spPr bwMode="auto">
          <a:xfrm>
            <a:off x="3124200" y="3200400"/>
            <a:ext cx="3275013" cy="152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20000"/>
              </a:spcAft>
            </a:pPr>
            <a:r>
              <a:rPr lang="en-US" sz="1600" dirty="0">
                <a:solidFill>
                  <a:prstClr val="black"/>
                </a:solidFill>
                <a:latin typeface="Tw Cen MT" pitchFamily="34" charset="0"/>
                <a:cs typeface="Arial" pitchFamily="34" charset="0"/>
              </a:rPr>
              <a:t>Kerri Moriarty</a:t>
            </a:r>
            <a:endParaRPr lang="en-US" sz="1600" dirty="0">
              <a:solidFill>
                <a:prstClr val="black"/>
              </a:solidFill>
              <a:latin typeface="Tw Cen MT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20000"/>
              </a:spcAft>
            </a:pPr>
            <a:r>
              <a:rPr lang="en-US" sz="1600" dirty="0">
                <a:solidFill>
                  <a:prstClr val="black"/>
                </a:solidFill>
                <a:latin typeface="Tw Cen MT" pitchFamily="34" charset="0"/>
                <a:cs typeface="Arial" pitchFamily="34" charset="0"/>
              </a:rPr>
              <a:t>Associate</a:t>
            </a:r>
            <a:endParaRPr lang="en-US" sz="1600" dirty="0">
              <a:solidFill>
                <a:prstClr val="black"/>
              </a:solidFill>
              <a:latin typeface="Tw Cen MT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20000"/>
              </a:spcAft>
            </a:pPr>
            <a:r>
              <a:rPr lang="en-US" sz="1600" dirty="0">
                <a:solidFill>
                  <a:prstClr val="black"/>
                </a:solidFill>
                <a:latin typeface="Tw Cen MT" pitchFamily="34" charset="0"/>
                <a:cs typeface="Arial" pitchFamily="34" charset="0"/>
              </a:rPr>
              <a:t>(</a:t>
            </a:r>
            <a:r>
              <a:rPr lang="en-US" sz="1600" dirty="0">
                <a:solidFill>
                  <a:prstClr val="black"/>
                </a:solidFill>
                <a:latin typeface="Tw Cen MT" pitchFamily="34" charset="0"/>
                <a:cs typeface="Arial" pitchFamily="34" charset="0"/>
              </a:rPr>
              <a:t>781)263-1984</a:t>
            </a:r>
          </a:p>
          <a:p>
            <a:pPr fontAlgn="base">
              <a:spcBef>
                <a:spcPct val="0"/>
              </a:spcBef>
              <a:spcAft>
                <a:spcPct val="20000"/>
              </a:spcAft>
            </a:pPr>
            <a:r>
              <a:rPr lang="en-US" sz="1600" dirty="0">
                <a:solidFill>
                  <a:prstClr val="black"/>
                </a:solidFill>
                <a:latin typeface="Tw Cen MT" pitchFamily="34" charset="0"/>
                <a:cs typeface="Arial" pitchFamily="34" charset="0"/>
              </a:rPr>
              <a:t>kmoriarty@partneradvisors.com</a:t>
            </a:r>
            <a:endParaRPr lang="en-US" sz="1600" dirty="0">
              <a:solidFill>
                <a:prstClr val="black"/>
              </a:solidFill>
              <a:latin typeface="Tw Cen MT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20000"/>
              </a:spcAft>
            </a:pPr>
            <a:endParaRPr lang="en-US" sz="1600" dirty="0">
              <a:solidFill>
                <a:prstClr val="black"/>
              </a:solidFill>
              <a:latin typeface="Tw Cen M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55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61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Office Theme</vt:lpstr>
      <vt:lpstr>2_Office Theme</vt:lpstr>
      <vt:lpstr>1_Office Theme</vt:lpstr>
      <vt:lpstr>3_Office Theme</vt:lpstr>
      <vt:lpstr>PowerPoint Presentation</vt:lpstr>
      <vt:lpstr>Benchmarking Outline</vt:lpstr>
      <vt:lpstr>Partner Advisors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Kerri Moriarty</dc:creator>
  <cp:lastModifiedBy>Kerri Moriarty</cp:lastModifiedBy>
  <cp:revision>1</cp:revision>
  <dcterms:created xsi:type="dcterms:W3CDTF">2013-02-13T18:02:04Z</dcterms:created>
  <dcterms:modified xsi:type="dcterms:W3CDTF">2013-02-13T18:08:53Z</dcterms:modified>
</cp:coreProperties>
</file>